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38" r:id="rId2"/>
    <p:sldId id="610" r:id="rId3"/>
    <p:sldId id="537" r:id="rId4"/>
    <p:sldId id="599" r:id="rId5"/>
    <p:sldId id="588" r:id="rId6"/>
    <p:sldId id="589" r:id="rId7"/>
    <p:sldId id="604" r:id="rId8"/>
    <p:sldId id="606" r:id="rId9"/>
    <p:sldId id="574" r:id="rId10"/>
    <p:sldId id="603" r:id="rId11"/>
    <p:sldId id="586" r:id="rId12"/>
    <p:sldId id="532" r:id="rId1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4" autoAdjust="0"/>
    <p:restoredTop sz="97600" autoAdjust="0"/>
  </p:normalViewPr>
  <p:slideViewPr>
    <p:cSldViewPr>
      <p:cViewPr varScale="1">
        <p:scale>
          <a:sx n="140" d="100"/>
          <a:sy n="140" d="100"/>
        </p:scale>
        <p:origin x="106" y="7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19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ACB9C1-7D3C-4CE9-98EC-C9BEC13CDB4B}" type="datetimeFigureOut">
              <a:rPr lang="ru-RU"/>
              <a:pPr>
                <a:defRPr/>
              </a:pPr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F34AF19-CD5D-4867-B2CA-3D3BCF04BF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1391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352E74-58E2-4D7F-BBA8-CE8F441B1D56}" type="slidenum">
              <a:rPr lang="ru-RU" altLang="ru-RU">
                <a:latin typeface="Calibri" panose="020F0502020204030204" pitchFamily="34" charset="0"/>
              </a:rPr>
              <a:pPr eaLnBrk="1" hangingPunct="1"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1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92589-41C8-4F7D-9911-4122DE5F17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901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6E0CD-A613-4D5D-8CD2-1151D8954A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316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93533-3E04-4547-915C-0FCC20BCEE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734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68B40-8CB2-4C7B-9B6D-7A99E8FA7C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58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6444F-32D3-42F6-9CD6-7A9B6E2194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66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8C27E-AD61-4E60-9ED0-6A0FC0A1CD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273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28106-13FC-4302-99DF-A0A4B1A0E7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248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7A557-17DF-48B5-AD9B-DE45B5D06C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53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C594B-35E4-4A58-B039-9A938784E5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452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9BB12-1D09-42BA-9DFE-93EFBB2E6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81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BF195-CFA1-4A2C-AD58-8DE29AF090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29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D2645A-AC4A-480C-9389-7362703D96B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ec-gearing.ru/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1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video" Target="../media/media1.wmv"/><Relationship Id="rId7" Type="http://schemas.openxmlformats.org/officeDocument/2006/relationships/image" Target="../media/image1.emf"/><Relationship Id="rId12" Type="http://schemas.openxmlformats.org/officeDocument/2006/relationships/image" Target="../media/image20.png"/><Relationship Id="rId2" Type="http://schemas.microsoft.com/office/2007/relationships/media" Target="../media/media1.wm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video" Target="file:///F:\&#1055;&#1088;&#1077;&#1079;&#1077;&#1085;&#1090;&#1072;&#1094;&#1080;&#1103;%20&#1069;&#1062;-2015%207\&#1069;&#1062;&#1088;&#1077;&#1076;&#1091;&#1082;&#1090;&#1086;&#1088;&#1099;%20&#1074;%20&#1074;&#1077;&#1088;&#1090;&#1086;&#1083;&#1105;&#1090;&#1077;%20&#1040;&#1060;&#1040;&#1051;&#1048;&#1053;&#1040;.MOV" TargetMode="Externa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png"/><Relationship Id="rId5" Type="http://schemas.openxmlformats.org/officeDocument/2006/relationships/image" Target="../media/image1.e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jpeg"/><Relationship Id="rId5" Type="http://schemas.openxmlformats.org/officeDocument/2006/relationships/image" Target="../media/image1.emf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2051" name="Заголовок 5"/>
          <p:cNvSpPr>
            <a:spLocks noGrp="1"/>
          </p:cNvSpPr>
          <p:nvPr>
            <p:ph type="title"/>
          </p:nvPr>
        </p:nvSpPr>
        <p:spPr>
          <a:xfrm>
            <a:off x="1343472" y="2204442"/>
            <a:ext cx="9505056" cy="2520702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Эксцентриково-Циклоидальное (ЭЦ) зацепление.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        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Патент </a:t>
            </a: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 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 </a:t>
            </a:r>
            <a:r>
              <a:rPr lang="en-US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416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748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  </a:t>
            </a: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US 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 8 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789 437</a:t>
            </a:r>
            <a:b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</a:t>
            </a: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EA 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 019 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727</a:t>
            </a:r>
            <a:b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   </a:t>
            </a: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EP 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 2 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532 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926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05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679229"/>
              </p:ext>
            </p:extLst>
          </p:nvPr>
        </p:nvGraphicFramePr>
        <p:xfrm>
          <a:off x="1127448" y="379114"/>
          <a:ext cx="2303463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" name="CorelDRAW" r:id="rId3" imgW="2812624" imgH="2030400" progId="">
                  <p:embed/>
                </p:oleObj>
              </mc:Choice>
              <mc:Fallback>
                <p:oleObj name="CorelDRAW" r:id="rId3" imgW="2812624" imgH="2030400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8" y="379114"/>
                        <a:ext cx="2303463" cy="166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C:\Users\SAVL\Desktop\Екатеринбург 2014\2108_logo_skolko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332656"/>
            <a:ext cx="2175641" cy="155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Прямоугольник 2"/>
          <p:cNvSpPr>
            <a:spLocks noChangeArrowheads="1"/>
          </p:cNvSpPr>
          <p:nvPr/>
        </p:nvSpPr>
        <p:spPr bwMode="auto">
          <a:xfrm>
            <a:off x="983432" y="5154326"/>
            <a:ext cx="10513168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ru-RU" i="1" dirty="0" smtClean="0">
              <a:solidFill>
                <a:schemeClr val="bg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+mn-cs"/>
              </a:rPr>
              <a:t>    </a:t>
            </a:r>
            <a:r>
              <a:rPr lang="ru-RU" dirty="0" smtClean="0">
                <a:latin typeface="Arial" charset="0"/>
                <a:cs typeface="+mn-cs"/>
              </a:rPr>
              <a:t>ЗАО </a:t>
            </a:r>
            <a:r>
              <a:rPr lang="ru-RU" dirty="0">
                <a:latin typeface="Arial" charset="0"/>
                <a:cs typeface="+mn-cs"/>
              </a:rPr>
              <a:t>«Технология </a:t>
            </a:r>
            <a:r>
              <a:rPr lang="ru-RU" dirty="0" err="1">
                <a:latin typeface="Arial" charset="0"/>
                <a:cs typeface="+mn-cs"/>
              </a:rPr>
              <a:t>маркет</a:t>
            </a:r>
            <a:r>
              <a:rPr lang="ru-RU" dirty="0">
                <a:latin typeface="Arial" charset="0"/>
                <a:cs typeface="+mn-cs"/>
              </a:rPr>
              <a:t>», г. Томск, </a:t>
            </a:r>
            <a:endParaRPr lang="ru-RU" dirty="0" smtClean="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altLang="ru-RU" dirty="0" smtClean="0">
                <a:solidFill>
                  <a:srgbClr val="0070C0"/>
                </a:solidFill>
                <a:hlinkClick r:id="rId6"/>
              </a:rPr>
              <a:t>www.ec-gearing.ru</a:t>
            </a:r>
            <a:endParaRPr lang="ru-RU" i="1" dirty="0">
              <a:solidFill>
                <a:schemeClr val="bg1">
                  <a:lumMod val="50000"/>
                </a:schemeClr>
              </a:solidFill>
              <a:latin typeface="Arial" charset="0"/>
              <a:cs typeface="+mn-cs"/>
            </a:endParaRPr>
          </a:p>
        </p:txBody>
      </p:sp>
      <p:pic>
        <p:nvPicPr>
          <p:cNvPr id="2227" name="Picture 179" descr="https://pbs.twimg.com/profile_images/1440172356/tomsk_logo-oe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211225"/>
            <a:ext cx="1447918" cy="17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www.ec-gearing.ru</a:t>
            </a:r>
            <a:endParaRPr lang="ru-RU" dirty="0"/>
          </a:p>
        </p:txBody>
      </p:sp>
      <p:sp>
        <p:nvSpPr>
          <p:cNvPr id="3993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F2707E3-08E3-41AB-85A2-33EC74C5ED3F}" type="slidenum">
              <a:rPr lang="ru-RU" altLang="ru-RU" smtClean="0">
                <a:solidFill>
                  <a:srgbClr val="898989"/>
                </a:solidFill>
              </a:rPr>
              <a:pPr eaLnBrk="1" hangingPunct="1"/>
              <a:t>10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graphicFrame>
        <p:nvGraphicFramePr>
          <p:cNvPr id="39941" name="Объект 1"/>
          <p:cNvGraphicFramePr>
            <a:graphicFrameLocks noChangeAspect="1"/>
          </p:cNvGraphicFramePr>
          <p:nvPr/>
        </p:nvGraphicFramePr>
        <p:xfrm>
          <a:off x="10704513" y="260350"/>
          <a:ext cx="1195387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3" name="CorelDRAW" r:id="rId3" imgW="2812624" imgH="2030400" progId="CorelDRAW.Graphic.13">
                  <p:embed/>
                </p:oleObj>
              </mc:Choice>
              <mc:Fallback>
                <p:oleObj name="CorelDRAW" r:id="rId3" imgW="2812624" imgH="2030400" progId="CorelDRAW.Graphic.13">
                  <p:embed/>
                  <p:pic>
                    <p:nvPicPr>
                      <p:cNvPr id="39941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4513" y="260350"/>
                        <a:ext cx="1195387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3427179" y="386634"/>
            <a:ext cx="7280263" cy="576065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marL="177800" indent="0">
              <a:spcBef>
                <a:spcPts val="470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Применение ЭЦ-зацепления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винторулевых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олонках 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(ВРК)</a:t>
            </a:r>
          </a:p>
          <a:p>
            <a:pPr marL="177800" indent="0">
              <a:spcBef>
                <a:spcPts val="4700"/>
              </a:spcBef>
              <a:buFont typeface="Arial" panose="020B0604020202020204" pitchFamily="34" charset="0"/>
              <a:buNone/>
              <a:defRPr/>
            </a:pP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177800" indent="0">
              <a:spcBef>
                <a:spcPts val="4700"/>
              </a:spcBef>
              <a:buFont typeface="Arial" panose="020B0604020202020204" pitchFamily="34" charset="0"/>
              <a:buNone/>
              <a:defRPr/>
            </a:pP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220160" y="4057300"/>
            <a:ext cx="1707488" cy="340106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b"/>
          <a:lstStyle>
            <a:defPPr>
              <a:defRPr lang="ru-RU"/>
            </a:defPPr>
            <a:lvl1pPr eaLnBrk="0" hangingPunct="0">
              <a:defRPr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600" b="0" dirty="0" smtClean="0">
                <a:solidFill>
                  <a:srgbClr val="0070C0"/>
                </a:solidFill>
              </a:rPr>
              <a:t>ЭЦ-ВРК-2,5 МВт</a:t>
            </a:r>
            <a:endParaRPr lang="ru-RU" sz="1600" b="0" dirty="0">
              <a:solidFill>
                <a:srgbClr val="0070C0"/>
              </a:solidFill>
            </a:endParaRPr>
          </a:p>
        </p:txBody>
      </p:sp>
      <p:pic>
        <p:nvPicPr>
          <p:cNvPr id="3994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773" y="1990254"/>
            <a:ext cx="3671887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636226" y="858462"/>
            <a:ext cx="4315318" cy="33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ctr" eaLnBrk="0" hangingPunct="0">
              <a:defRPr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srgbClr val="0070C0"/>
                </a:solidFill>
              </a:rPr>
              <a:t>Преимущества</a:t>
            </a:r>
            <a:r>
              <a:rPr lang="en-US" dirty="0">
                <a:solidFill>
                  <a:srgbClr val="0070C0"/>
                </a:solidFill>
              </a:rPr>
              <a:t>:</a:t>
            </a:r>
          </a:p>
          <a:p>
            <a:pPr marL="228600" indent="-228600" algn="l">
              <a:buFontTx/>
              <a:buAutoNum type="arabicPeriod"/>
              <a:defRPr/>
            </a:pPr>
            <a:r>
              <a:rPr lang="ru-RU" b="0" dirty="0">
                <a:solidFill>
                  <a:srgbClr val="0070C0"/>
                </a:solidFill>
              </a:rPr>
              <a:t>Отсутствие шума, вибрации в зубчатом зацеплении,</a:t>
            </a:r>
          </a:p>
          <a:p>
            <a:pPr marL="228600" indent="-228600" algn="l">
              <a:buFontTx/>
              <a:buAutoNum type="arabicPeriod"/>
              <a:defRPr/>
            </a:pPr>
            <a:r>
              <a:rPr lang="ru-RU" b="0" dirty="0">
                <a:solidFill>
                  <a:srgbClr val="0070C0"/>
                </a:solidFill>
              </a:rPr>
              <a:t>Передача повышенного момента (</a:t>
            </a:r>
            <a:r>
              <a:rPr lang="ru-RU" b="0" dirty="0" smtClean="0">
                <a:solidFill>
                  <a:srgbClr val="0070C0"/>
                </a:solidFill>
              </a:rPr>
              <a:t>30%) </a:t>
            </a:r>
            <a:r>
              <a:rPr lang="ru-RU" b="0" dirty="0">
                <a:solidFill>
                  <a:srgbClr val="0070C0"/>
                </a:solidFill>
              </a:rPr>
              <a:t>или уменьшение размера,</a:t>
            </a:r>
          </a:p>
          <a:p>
            <a:pPr marL="228600" indent="-228600" algn="l">
              <a:buFontTx/>
              <a:buAutoNum type="arabicPeriod"/>
              <a:defRPr/>
            </a:pPr>
            <a:r>
              <a:rPr lang="ru-RU" b="0" dirty="0">
                <a:solidFill>
                  <a:srgbClr val="0070C0"/>
                </a:solidFill>
              </a:rPr>
              <a:t>Увеличение КПД в зубчатом зацеплении (возможность работать при обеднённой смазке),</a:t>
            </a:r>
          </a:p>
          <a:p>
            <a:pPr marL="228600" indent="-228600" algn="l">
              <a:buFontTx/>
              <a:buAutoNum type="arabicPeriod"/>
              <a:defRPr/>
            </a:pPr>
            <a:r>
              <a:rPr lang="ru-RU" b="0" dirty="0">
                <a:solidFill>
                  <a:srgbClr val="0070C0"/>
                </a:solidFill>
              </a:rPr>
              <a:t>Увеличение срока службы</a:t>
            </a:r>
            <a:r>
              <a:rPr lang="ru-RU" b="0" dirty="0" smtClean="0">
                <a:solidFill>
                  <a:srgbClr val="0070C0"/>
                </a:solidFill>
              </a:rPr>
              <a:t>.</a:t>
            </a:r>
          </a:p>
          <a:p>
            <a:pPr marL="228600" indent="-228600" algn="l">
              <a:buFontTx/>
              <a:buAutoNum type="arabicPeriod"/>
              <a:defRPr/>
            </a:pPr>
            <a:r>
              <a:rPr lang="ru-RU" b="0" dirty="0" smtClean="0">
                <a:solidFill>
                  <a:srgbClr val="0070C0"/>
                </a:solidFill>
              </a:rPr>
              <a:t>Патент </a:t>
            </a:r>
            <a:r>
              <a:rPr lang="en-US" b="0" dirty="0" smtClean="0">
                <a:solidFill>
                  <a:srgbClr val="0070C0"/>
                </a:solidFill>
              </a:rPr>
              <a:t>RU</a:t>
            </a:r>
            <a:r>
              <a:rPr lang="ru-RU" b="0" dirty="0" smtClean="0">
                <a:solidFill>
                  <a:srgbClr val="0070C0"/>
                </a:solidFill>
              </a:rPr>
              <a:t> № 2683896</a:t>
            </a:r>
            <a:endParaRPr lang="ru-RU" b="0" dirty="0">
              <a:solidFill>
                <a:srgbClr val="0070C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53401" y="6441279"/>
            <a:ext cx="4706495" cy="268784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b"/>
          <a:lstStyle>
            <a:defPPr>
              <a:defRPr lang="ru-RU"/>
            </a:defPPr>
            <a:lvl1pPr eaLnBrk="0" hangingPunct="0">
              <a:defRPr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200" b="0" dirty="0" smtClean="0">
                <a:solidFill>
                  <a:srgbClr val="00B050"/>
                </a:solidFill>
              </a:rPr>
              <a:t>Буксир </a:t>
            </a:r>
            <a:r>
              <a:rPr lang="en-US" sz="1200" b="0" dirty="0" smtClean="0">
                <a:solidFill>
                  <a:srgbClr val="00B050"/>
                </a:solidFill>
              </a:rPr>
              <a:t>“</a:t>
            </a:r>
            <a:r>
              <a:rPr lang="ru-RU" sz="1200" b="0" dirty="0" smtClean="0">
                <a:solidFill>
                  <a:srgbClr val="00B050"/>
                </a:solidFill>
              </a:rPr>
              <a:t>Капитан Найден</a:t>
            </a:r>
            <a:r>
              <a:rPr lang="en-US" sz="1200" b="0" dirty="0" smtClean="0">
                <a:solidFill>
                  <a:srgbClr val="00B050"/>
                </a:solidFill>
              </a:rPr>
              <a:t>”</a:t>
            </a:r>
            <a:r>
              <a:rPr lang="ru-RU" sz="1200" b="0" dirty="0" smtClean="0">
                <a:solidFill>
                  <a:srgbClr val="00B050"/>
                </a:solidFill>
              </a:rPr>
              <a:t> с ЭЦ-ВРК-2,5 спущен на воду 2.12.2019г.</a:t>
            </a:r>
            <a:endParaRPr lang="ru-RU" sz="1200" b="0" dirty="0">
              <a:solidFill>
                <a:srgbClr val="00B050"/>
              </a:solidFill>
            </a:endParaRPr>
          </a:p>
        </p:txBody>
      </p:sp>
      <p:pic>
        <p:nvPicPr>
          <p:cNvPr id="15" name="Picture 6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7" t="8488" r="30999" b="7516"/>
          <a:stretch/>
        </p:blipFill>
        <p:spPr bwMode="auto">
          <a:xfrm>
            <a:off x="698330" y="404664"/>
            <a:ext cx="2728849" cy="363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848" name="Picture 72" descr="https://avatars.mds.yandex.net/get-zen_doc/1591494/pub_5de81aa0c05c7100ac4e2751_5dee8d1098fe7900b0eb0363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" y="4497718"/>
            <a:ext cx="2448272" cy="192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52" name="Picture 76" descr="https://fleetphoto.ru/photo/03/01/45/3014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 b="17768"/>
          <a:stretch/>
        </p:blipFill>
        <p:spPr bwMode="auto">
          <a:xfrm>
            <a:off x="3647728" y="4686868"/>
            <a:ext cx="3960440" cy="16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2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www.ec-gearing.ru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BF386E-D49B-46FD-9159-8AC7A39601A1}" type="slidenum">
              <a:rPr lang="ru-RU" altLang="ru-RU">
                <a:solidFill>
                  <a:srgbClr val="898989"/>
                </a:solidFill>
              </a:rPr>
              <a:pPr eaLnBrk="1" hangingPunct="1"/>
              <a:t>11</a:t>
            </a:fld>
            <a:endParaRPr lang="ru-RU" altLang="ru-RU">
              <a:solidFill>
                <a:srgbClr val="898989"/>
              </a:solidFill>
            </a:endParaRPr>
          </a:p>
        </p:txBody>
      </p:sp>
      <p:graphicFrame>
        <p:nvGraphicFramePr>
          <p:cNvPr id="4101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462539"/>
              </p:ext>
            </p:extLst>
          </p:nvPr>
        </p:nvGraphicFramePr>
        <p:xfrm>
          <a:off x="10547988" y="332656"/>
          <a:ext cx="1195387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5" name="CorelDRAW" r:id="rId3" imgW="2812624" imgH="2030400" progId="">
                  <p:embed/>
                </p:oleObj>
              </mc:Choice>
              <mc:Fallback>
                <p:oleObj name="CorelDRAW" r:id="rId3" imgW="2812624" imgH="2030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7988" y="332656"/>
                        <a:ext cx="1195387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431704" y="404664"/>
            <a:ext cx="6645425" cy="623912"/>
          </a:xfrm>
          <a:ln>
            <a:miter lim="800000"/>
            <a:headEnd/>
            <a:tailEnd/>
          </a:ln>
          <a:ex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КАМАЗ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главные ЭЦ-передачи </a:t>
            </a:r>
            <a:r>
              <a:rPr lang="ru-RU" sz="1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(гипоидные)</a:t>
            </a:r>
            <a:endParaRPr lang="ru-RU" sz="1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34815" r="37917" b="15185"/>
          <a:stretch/>
        </p:blipFill>
        <p:spPr bwMode="auto">
          <a:xfrm>
            <a:off x="4871864" y="1352507"/>
            <a:ext cx="6366098" cy="348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39416" y="4857502"/>
            <a:ext cx="10873208" cy="101977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КПД на 1% в главной передаче позволяет повысит передаваемую мощность на 30%  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 равных температурах редуктора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r="5085" b="10169"/>
          <a:stretch/>
        </p:blipFill>
        <p:spPr>
          <a:xfrm rot="5400000">
            <a:off x="1199456" y="1364285"/>
            <a:ext cx="302433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3795" name="Picture 5" descr="C:\Users\SAVL\Desktop\Екатеринбург 2014\2108_logo_skolko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36" y="332656"/>
            <a:ext cx="121126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3"/>
          <p:cNvSpPr txBox="1">
            <a:spLocks noChangeArrowheads="1"/>
          </p:cNvSpPr>
          <p:nvPr/>
        </p:nvSpPr>
        <p:spPr bwMode="auto">
          <a:xfrm>
            <a:off x="6240016" y="3933056"/>
            <a:ext cx="55446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/>
              <a:t>ЗАО «Технология маркет»</a:t>
            </a:r>
          </a:p>
          <a:p>
            <a:pPr eaLnBrk="1" hangingPunct="1"/>
            <a:r>
              <a:rPr lang="ru-RU" altLang="ru-RU" sz="1600" dirty="0"/>
              <a:t>Адрес:	</a:t>
            </a:r>
            <a:r>
              <a:rPr lang="en-US" altLang="ru-RU" sz="1600" dirty="0"/>
              <a:t>   </a:t>
            </a:r>
            <a:r>
              <a:rPr lang="ru-RU" altLang="ru-RU" sz="1600" dirty="0"/>
              <a:t>634021, РФ, г. </a:t>
            </a:r>
            <a:r>
              <a:rPr lang="ru-RU" altLang="ru-RU" sz="1600" dirty="0" smtClean="0"/>
              <a:t>Томск, пр</a:t>
            </a:r>
            <a:r>
              <a:rPr lang="ru-RU" altLang="ru-RU" sz="1600" dirty="0"/>
              <a:t>. Академически 8/8</a:t>
            </a:r>
          </a:p>
          <a:p>
            <a:pPr eaLnBrk="1" hangingPunct="1"/>
            <a:r>
              <a:rPr lang="ru-RU" altLang="ru-RU" sz="1600" dirty="0"/>
              <a:t>Тел.</a:t>
            </a:r>
            <a:r>
              <a:rPr lang="en-US" altLang="ru-RU" sz="1600" dirty="0"/>
              <a:t>:</a:t>
            </a:r>
            <a:r>
              <a:rPr lang="ru-RU" altLang="ru-RU" sz="1600" dirty="0"/>
              <a:t> 	</a:t>
            </a:r>
            <a:r>
              <a:rPr lang="en-US" altLang="ru-RU" sz="1600" dirty="0"/>
              <a:t>   </a:t>
            </a:r>
            <a:r>
              <a:rPr lang="ru-RU" altLang="ru-RU" sz="1600" dirty="0"/>
              <a:t>(3822) 701-401, 70</a:t>
            </a:r>
            <a:r>
              <a:rPr lang="en-US" altLang="ru-RU" sz="1600" dirty="0"/>
              <a:t>1</a:t>
            </a:r>
            <a:r>
              <a:rPr lang="ru-RU" altLang="ru-RU" sz="1600" dirty="0"/>
              <a:t>-402, 300-510</a:t>
            </a:r>
          </a:p>
          <a:p>
            <a:pPr eaLnBrk="1" hangingPunct="1"/>
            <a:r>
              <a:rPr lang="en-US" altLang="ru-RU" sz="1600" dirty="0"/>
              <a:t>E-mail: </a:t>
            </a:r>
            <a:r>
              <a:rPr lang="ru-RU" altLang="ru-RU" sz="1600" dirty="0"/>
              <a:t>	</a:t>
            </a:r>
            <a:r>
              <a:rPr lang="en-US" altLang="ru-RU" sz="1600" dirty="0"/>
              <a:t>   </a:t>
            </a:r>
            <a:r>
              <a:rPr lang="en-US" altLang="ru-RU" sz="1600" dirty="0" err="1">
                <a:solidFill>
                  <a:srgbClr val="0070C0"/>
                </a:solidFill>
              </a:rPr>
              <a:t>tm@ec</a:t>
            </a:r>
            <a:r>
              <a:rPr lang="ru-RU" altLang="ru-RU" sz="1600" dirty="0">
                <a:solidFill>
                  <a:srgbClr val="0070C0"/>
                </a:solidFill>
              </a:rPr>
              <a:t>-</a:t>
            </a:r>
            <a:r>
              <a:rPr lang="en-US" altLang="ru-RU" sz="1600" dirty="0">
                <a:solidFill>
                  <a:srgbClr val="0070C0"/>
                </a:solidFill>
              </a:rPr>
              <a:t>gearing.ru</a:t>
            </a:r>
          </a:p>
          <a:p>
            <a:pPr eaLnBrk="1" hangingPunct="1"/>
            <a:r>
              <a:rPr lang="ru-RU" altLang="ru-RU" sz="1600" dirty="0"/>
              <a:t>Интернет:  </a:t>
            </a:r>
            <a:r>
              <a:rPr lang="en-US" altLang="ru-RU" sz="1600" dirty="0">
                <a:solidFill>
                  <a:srgbClr val="0070C0"/>
                </a:solidFill>
              </a:rPr>
              <a:t>www.ec-gearing.ru</a:t>
            </a:r>
            <a:endParaRPr lang="ru-RU" altLang="ru-RU" sz="1600" dirty="0">
              <a:solidFill>
                <a:srgbClr val="0070C0"/>
              </a:solidFill>
            </a:endParaRPr>
          </a:p>
        </p:txBody>
      </p:sp>
      <p:graphicFrame>
        <p:nvGraphicFramePr>
          <p:cNvPr id="3379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096867"/>
              </p:ext>
            </p:extLst>
          </p:nvPr>
        </p:nvGraphicFramePr>
        <p:xfrm>
          <a:off x="10704512" y="260648"/>
          <a:ext cx="1195387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1" name="CorelDRAW" r:id="rId4" imgW="2812624" imgH="2030400" progId="">
                  <p:embed/>
                </p:oleObj>
              </mc:Choice>
              <mc:Fallback>
                <p:oleObj name="CorelDRAW" r:id="rId4" imgW="2812624" imgH="2030400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4512" y="260648"/>
                        <a:ext cx="1195387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43472" y="548680"/>
            <a:ext cx="5806988" cy="864096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</a:t>
            </a:r>
          </a:p>
        </p:txBody>
      </p:sp>
      <p:sp>
        <p:nvSpPr>
          <p:cNvPr id="33800" name="Объект 2"/>
          <p:cNvSpPr>
            <a:spLocks noGrp="1"/>
          </p:cNvSpPr>
          <p:nvPr>
            <p:ph idx="1"/>
          </p:nvPr>
        </p:nvSpPr>
        <p:spPr>
          <a:xfrm>
            <a:off x="767408" y="1700808"/>
            <a:ext cx="10873208" cy="158432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4400" b="1" i="1" dirty="0"/>
              <a:t>ЭЦ-зацепление </a:t>
            </a:r>
            <a:r>
              <a:rPr lang="ru-RU" altLang="ru-RU" sz="4000" b="1" i="1" dirty="0"/>
              <a:t>и механизмы на его основе </a:t>
            </a:r>
            <a:r>
              <a:rPr lang="ru-RU" altLang="ru-RU" sz="2800" dirty="0"/>
              <a:t>– это не импортозамещающее</a:t>
            </a:r>
            <a:r>
              <a:rPr lang="ru-RU" altLang="ru-RU" sz="2800" dirty="0" smtClean="0"/>
              <a:t>,   </a:t>
            </a:r>
            <a:r>
              <a:rPr lang="ru-RU" altLang="ru-RU" sz="2800" dirty="0"/>
              <a:t>а опережающее машиностроение!</a:t>
            </a:r>
          </a:p>
          <a:p>
            <a:pPr lvl="1"/>
            <a:endParaRPr lang="ru-RU" altLang="ru-RU" sz="1600" dirty="0"/>
          </a:p>
          <a:p>
            <a:pPr lvl="1"/>
            <a:endParaRPr lang="ru-RU" altLang="ru-RU" sz="1600" dirty="0"/>
          </a:p>
        </p:txBody>
      </p:sp>
      <p:pic>
        <p:nvPicPr>
          <p:cNvPr id="33801" name="Picture 47" descr="C:\СВВ\КИНО\Эксцентрико-циклоидальное зацепление\фото\11.03.15 Путин и Становско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342878"/>
            <a:ext cx="437655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AutoShape 11" descr="https://craft.inbimart.com/uploads/images/services/originals/00002900/4Td4FhTFd9T2958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" name="Picture 179" descr="https://pbs.twimg.com/profile_images/1440172356/tomsk_logo-oe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54116"/>
            <a:ext cx="1080120" cy="13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5" name="Picture 75" descr="http://armtorg.ru/images/news/15022016/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3" y="4892090"/>
            <a:ext cx="2278383" cy="19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101704" y="6490119"/>
            <a:ext cx="265048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www.ec-gearing.ru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784632" y="6448251"/>
            <a:ext cx="270270" cy="365125"/>
          </a:xfrm>
        </p:spPr>
        <p:txBody>
          <a:bodyPr/>
          <a:lstStyle/>
          <a:p>
            <a:pPr>
              <a:defRPr/>
            </a:pPr>
            <a:fld id="{F60381CB-2F46-4B1E-885C-3D4463F68F2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834658"/>
              </p:ext>
            </p:extLst>
          </p:nvPr>
        </p:nvGraphicFramePr>
        <p:xfrm>
          <a:off x="10776520" y="260648"/>
          <a:ext cx="928564" cy="672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1" name="CorelDRAW" r:id="rId4" imgW="2812624" imgH="2030400" progId="CorelDRAW.Graphic.13">
                  <p:embed/>
                </p:oleObj>
              </mc:Choice>
              <mc:Fallback>
                <p:oleObj name="CorelDRAW" r:id="rId4" imgW="2812624" imgH="203040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6520" y="260648"/>
                        <a:ext cx="928564" cy="672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0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9578" r="27416" b="4702"/>
          <a:stretch/>
        </p:blipFill>
        <p:spPr bwMode="auto">
          <a:xfrm>
            <a:off x="4092660" y="3387030"/>
            <a:ext cx="1787316" cy="164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3" name="Picture 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0" t="3698" r="26184" b="6477"/>
          <a:stretch/>
        </p:blipFill>
        <p:spPr bwMode="auto">
          <a:xfrm>
            <a:off x="370085" y="2188612"/>
            <a:ext cx="1475203" cy="177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4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6" t="11324" r="32712" b="11206"/>
          <a:stretch/>
        </p:blipFill>
        <p:spPr bwMode="auto">
          <a:xfrm>
            <a:off x="2076809" y="2132856"/>
            <a:ext cx="1494752" cy="18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Нижний колонтитул 3"/>
          <p:cNvSpPr txBox="1">
            <a:spLocks/>
          </p:cNvSpPr>
          <p:nvPr/>
        </p:nvSpPr>
        <p:spPr>
          <a:xfrm>
            <a:off x="21564" y="3923879"/>
            <a:ext cx="37053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Многопарность</a:t>
            </a:r>
            <a:r>
              <a:rPr lang="ru-RU" dirty="0" smtClean="0">
                <a:solidFill>
                  <a:schemeClr val="tx1"/>
                </a:solidFill>
              </a:rPr>
              <a:t> зацепления           чистое качение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ижний колонтитул 3"/>
          <p:cNvSpPr txBox="1">
            <a:spLocks/>
          </p:cNvSpPr>
          <p:nvPr/>
        </p:nvSpPr>
        <p:spPr>
          <a:xfrm>
            <a:off x="702271" y="5762235"/>
            <a:ext cx="236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Редуктор-подшипник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r="9545"/>
          <a:stretch/>
        </p:blipFill>
        <p:spPr bwMode="auto">
          <a:xfrm>
            <a:off x="4092660" y="1903078"/>
            <a:ext cx="1787282" cy="139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559496" y="216983"/>
            <a:ext cx="7776865" cy="592726"/>
          </a:xfrm>
          <a:extLst/>
        </p:spPr>
        <p:txBody>
          <a:bodyPr lIns="92075" tIns="46038" rIns="92075" bIns="46038" anchor="b"/>
          <a:lstStyle/>
          <a:p>
            <a:pPr>
              <a:defRPr/>
            </a:pPr>
            <a:r>
              <a:rPr lang="ru-RU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ПРЕДПОСЫЛКИ рождения ЭЦ-зацепления</a:t>
            </a:r>
            <a:endParaRPr lang="ru-RU" sz="1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" name="Рисунок 30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5213" r="9155" b="11733"/>
          <a:stretch/>
        </p:blipFill>
        <p:spPr bwMode="auto">
          <a:xfrm>
            <a:off x="503538" y="4295683"/>
            <a:ext cx="3014345" cy="1543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958766" y="937130"/>
            <a:ext cx="4176464" cy="85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синусо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-шариковое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зацепление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(редукторы с промежуточными телами качения),</a:t>
            </a:r>
          </a:p>
          <a:p>
            <a:pPr>
              <a:defRPr/>
            </a:pP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200</a:t>
            </a:r>
            <a:r>
              <a:rPr lang="en-US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-2006 гг.</a:t>
            </a:r>
            <a:endParaRPr lang="ru-RU" sz="1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8177700" y="1183410"/>
            <a:ext cx="3960440" cy="7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циклоидально-цевочное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зацепление,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приводы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запорной арматуры </a:t>
            </a:r>
            <a:endParaRPr lang="ru-RU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2006-2008 </a:t>
            </a:r>
            <a:r>
              <a:rPr lang="ru-RU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гг.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39" name="Picture 4" descr="D:\СВВ\КИНО\Запорная арматура\приводы запорной арматуры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88" y="2099318"/>
            <a:ext cx="4797792" cy="273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 descr="D:\СВВ\КИНО\Запорная арматура\Первый привод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61" y="4920255"/>
            <a:ext cx="2344507" cy="156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240016" y="908720"/>
            <a:ext cx="0" cy="5356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312024" y="898352"/>
            <a:ext cx="0" cy="5356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6312024" y="2012944"/>
            <a:ext cx="5474689" cy="26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370086" y="1821427"/>
            <a:ext cx="5869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981353" y="898352"/>
            <a:ext cx="9176567" cy="26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16" y="5093308"/>
            <a:ext cx="1791226" cy="140658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/>
          <a:srcRect l="15744" t="17801" r="16729" b="21300"/>
          <a:stretch/>
        </p:blipFill>
        <p:spPr>
          <a:xfrm>
            <a:off x="6366821" y="999576"/>
            <a:ext cx="1833744" cy="93023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/>
          <a:srcRect l="24230" t="2147" r="22620" b="4081"/>
          <a:stretch/>
        </p:blipFill>
        <p:spPr>
          <a:xfrm>
            <a:off x="5120622" y="981653"/>
            <a:ext cx="792825" cy="7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/>
          <a:srcRect l="16138" t="9751" r="16138" b="20251"/>
          <a:stretch/>
        </p:blipFill>
        <p:spPr>
          <a:xfrm rot="830106">
            <a:off x="4981883" y="1124377"/>
            <a:ext cx="3163718" cy="1839370"/>
          </a:xfrm>
          <a:prstGeom prst="rect">
            <a:avLst/>
          </a:prstGeom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1800"/>
              <a:t> </a:t>
            </a:r>
            <a:endParaRPr lang="ru-RU" altLang="ru-RU" sz="180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www.ec-gearing.ru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32304" y="6392505"/>
            <a:ext cx="28448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627764-E7D8-482E-AD8E-AAF8D6E4EE8A}" type="slidenum">
              <a:rPr lang="ru-RU" altLang="ru-RU">
                <a:solidFill>
                  <a:srgbClr val="898989"/>
                </a:solidFill>
              </a:rPr>
              <a:pPr eaLnBrk="1" hangingPunct="1"/>
              <a:t>3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graphicFrame>
        <p:nvGraphicFramePr>
          <p:cNvPr id="7175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361615"/>
              </p:ext>
            </p:extLst>
          </p:nvPr>
        </p:nvGraphicFramePr>
        <p:xfrm>
          <a:off x="10704512" y="214290"/>
          <a:ext cx="1195387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9" name="CorelDRAW" r:id="rId6" imgW="2812624" imgH="2030400" progId="CorelDRAW.Graphic.13">
                  <p:embed/>
                </p:oleObj>
              </mc:Choice>
              <mc:Fallback>
                <p:oleObj name="CorelDRAW" r:id="rId6" imgW="2812624" imgH="2030400" progId="CorelDRAW.Graphic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4512" y="214290"/>
                        <a:ext cx="1195387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552384" y="355097"/>
            <a:ext cx="5639960" cy="60636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Рождение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ЭЦ-зацепления</a:t>
            </a:r>
          </a:p>
        </p:txBody>
      </p:sp>
      <p:pic>
        <p:nvPicPr>
          <p:cNvPr id="7179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20670" r="22847" b="17036"/>
          <a:stretch>
            <a:fillRect/>
          </a:stretch>
        </p:blipFill>
        <p:spPr bwMode="auto">
          <a:xfrm>
            <a:off x="8832304" y="3190671"/>
            <a:ext cx="3312368" cy="290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8854976" y="6089046"/>
            <a:ext cx="2822128" cy="66858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Модифицированное с увеличенными радиусами кривизны </a:t>
            </a:r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зубьев шестерни </a:t>
            </a:r>
            <a:endParaRPr lang="ru-RU" sz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l">
              <a:defRPr/>
            </a:pPr>
            <a:r>
              <a:rPr lang="ru-RU" sz="1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ЭЦ-зацепление,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после</a:t>
            </a:r>
            <a:r>
              <a:rPr lang="ru-RU" sz="1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2015г.</a:t>
            </a:r>
            <a:endParaRPr lang="ru-RU" sz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Объект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9402" r="3284" b="6061"/>
          <a:stretch>
            <a:fillRect/>
          </a:stretch>
        </p:blipFill>
        <p:spPr bwMode="auto">
          <a:xfrm>
            <a:off x="91625" y="3311886"/>
            <a:ext cx="4351405" cy="28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598996" y="6179024"/>
            <a:ext cx="2637462" cy="39604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ЭЦ-зацепление, </a:t>
            </a:r>
            <a:r>
              <a:rPr lang="en-US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2007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-2015 гг.</a:t>
            </a:r>
            <a:endParaRPr lang="ru-RU" sz="1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линия контакта в ЭЦзацеплении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18037" t="15344" r="19346" b="35711"/>
          <a:stretch/>
        </p:blipFill>
        <p:spPr>
          <a:xfrm>
            <a:off x="4418238" y="2996952"/>
            <a:ext cx="4157729" cy="2437655"/>
          </a:xfrm>
        </p:spPr>
      </p:pic>
      <p:pic>
        <p:nvPicPr>
          <p:cNvPr id="20" name="Объект 4"/>
          <p:cNvPicPr>
            <a:picLocks noChangeAspect="1"/>
          </p:cNvPicPr>
          <p:nvPr/>
        </p:nvPicPr>
        <p:blipFill rotWithShape="1">
          <a:blip r:embed="rId11"/>
          <a:srcRect l="32101" t="5405" r="32101" b="13454"/>
          <a:stretch/>
        </p:blipFill>
        <p:spPr bwMode="auto">
          <a:xfrm>
            <a:off x="8739874" y="1341622"/>
            <a:ext cx="1160237" cy="147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/>
          <a:srcRect l="32282" t="7650" r="30509" b="13600"/>
          <a:stretch/>
        </p:blipFill>
        <p:spPr>
          <a:xfrm>
            <a:off x="10436173" y="1361784"/>
            <a:ext cx="1146227" cy="13645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/>
          <a:srcRect l="26089" t="6696" r="26353" b="7791"/>
          <a:stretch/>
        </p:blipFill>
        <p:spPr>
          <a:xfrm>
            <a:off x="352131" y="355097"/>
            <a:ext cx="1950754" cy="19730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/>
          <a:srcRect l="26336" t="7289" r="26205" b="8829"/>
          <a:stretch/>
        </p:blipFill>
        <p:spPr>
          <a:xfrm>
            <a:off x="2986983" y="1406048"/>
            <a:ext cx="1357311" cy="1349419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191344" y="2328147"/>
            <a:ext cx="2133236" cy="33161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6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Лоренц </a:t>
            </a:r>
            <a:r>
              <a:rPr lang="ru-RU" sz="160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Брарен</a:t>
            </a:r>
            <a:r>
              <a:rPr lang="ru-RU" sz="16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1928</a:t>
            </a:r>
            <a:r>
              <a:rPr lang="ru-RU" sz="14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</a:t>
            </a:r>
            <a:endParaRPr lang="ru-RU" sz="14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1800" dirty="0"/>
              <a:t> </a:t>
            </a:r>
            <a:endParaRPr lang="ru-RU" altLang="ru-RU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52584" y="6392505"/>
            <a:ext cx="32452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627764-E7D8-482E-AD8E-AAF8D6E4EE8A}" type="slidenum">
              <a:rPr lang="ru-RU" altLang="ru-RU">
                <a:solidFill>
                  <a:srgbClr val="898989"/>
                </a:solidFill>
              </a:rPr>
              <a:pPr eaLnBrk="1" hangingPunct="1"/>
              <a:t>4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graphicFrame>
        <p:nvGraphicFramePr>
          <p:cNvPr id="7175" name="Объект 2"/>
          <p:cNvGraphicFramePr>
            <a:graphicFrameLocks noChangeAspect="1"/>
          </p:cNvGraphicFramePr>
          <p:nvPr>
            <p:extLst/>
          </p:nvPr>
        </p:nvGraphicFramePr>
        <p:xfrm>
          <a:off x="10704512" y="214290"/>
          <a:ext cx="1195387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4" name="CorelDRAW" r:id="rId3" imgW="2812624" imgH="2030400" progId="CorelDRAW.Graphic.13">
                  <p:embed/>
                </p:oleObj>
              </mc:Choice>
              <mc:Fallback>
                <p:oleObj name="CorelDRAW" r:id="rId3" imgW="2812624" imgH="2030400" progId="CorelDRAW.Graphic.13">
                  <p:embed/>
                  <p:pic>
                    <p:nvPicPr>
                      <p:cNvPr id="7175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4512" y="214290"/>
                        <a:ext cx="1195387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184597" y="149645"/>
            <a:ext cx="4162672" cy="208823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Сравнение геометрий </a:t>
            </a:r>
          </a:p>
          <a:p>
            <a:pPr algn="l">
              <a:defRPr/>
            </a:pP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Эвольвентного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(Эйлер, 1760 г),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Новикова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1954 г.)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4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Вильгебера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</a:p>
          <a:p>
            <a:pPr algn="l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ЭЦ-зацеплений</a:t>
            </a:r>
            <a:r>
              <a:rPr lang="ru-RU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(2007, 2015 гг</a:t>
            </a:r>
            <a:r>
              <a:rPr lang="ru-RU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.) 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896200" y="6367355"/>
            <a:ext cx="185839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www.ec-gearing.ru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9134" t="9983" r="23153" b="8199"/>
          <a:stretch/>
        </p:blipFill>
        <p:spPr>
          <a:xfrm>
            <a:off x="335360" y="0"/>
            <a:ext cx="5524351" cy="6741581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3997047" y="1919490"/>
            <a:ext cx="720080" cy="2197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6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2007г</a:t>
            </a:r>
            <a:endParaRPr lang="ru-RU" sz="16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997047" y="3863585"/>
            <a:ext cx="720080" cy="21602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6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2015г</a:t>
            </a:r>
            <a:endParaRPr lang="ru-RU" sz="16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2594" t="27250" r="14563" b="25850"/>
          <a:stretch/>
        </p:blipFill>
        <p:spPr>
          <a:xfrm>
            <a:off x="6519749" y="4234625"/>
            <a:ext cx="5184576" cy="1877657"/>
          </a:xfrm>
          <a:prstGeom prst="rect">
            <a:avLst/>
          </a:prstGeom>
        </p:spPr>
      </p:pic>
      <p:sp>
        <p:nvSpPr>
          <p:cNvPr id="28" name="Номер слайда 1"/>
          <p:cNvSpPr txBox="1">
            <a:spLocks/>
          </p:cNvSpPr>
          <p:nvPr/>
        </p:nvSpPr>
        <p:spPr>
          <a:xfrm>
            <a:off x="6195678" y="3503338"/>
            <a:ext cx="5879325" cy="6242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0070C0"/>
                </a:solidFill>
              </a:rPr>
              <a:t>Пятно контакта в зацеплениях  </a:t>
            </a:r>
          </a:p>
          <a:p>
            <a:pPr algn="l" eaLnBrk="1" hangingPunct="1"/>
            <a:r>
              <a:rPr lang="ru-RU" altLang="ru-RU" sz="2000" dirty="0" smtClean="0">
                <a:solidFill>
                  <a:srgbClr val="0070C0"/>
                </a:solidFill>
              </a:rPr>
              <a:t>   Эвольвента       Новикова                ЭЦ  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 rot="16200000">
            <a:off x="-240704" y="1160986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 rot="16200000">
            <a:off x="-239334" y="3023245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 rot="16200000">
            <a:off x="-239334" y="5207565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 rot="16200000">
            <a:off x="4608746" y="1718773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 bwMode="auto">
          <a:xfrm rot="16200000">
            <a:off x="4666571" y="3178473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 bwMode="auto">
          <a:xfrm rot="16200000">
            <a:off x="4749483" y="5351581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7573331" y="2405691"/>
            <a:ext cx="1368152" cy="3623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dirty="0" smtClean="0"/>
              <a:t>Общие </a:t>
            </a:r>
            <a:r>
              <a:rPr lang="en-US" altLang="ru-RU" sz="1000" dirty="0" smtClean="0"/>
              <a:t> </a:t>
            </a:r>
            <a:r>
              <a:rPr lang="ru-RU" altLang="ru-RU" sz="1000" dirty="0" smtClean="0"/>
              <a:t>параметры</a:t>
            </a:r>
            <a:r>
              <a:rPr lang="en-US" altLang="ru-RU" sz="1000" dirty="0" smtClean="0"/>
              <a:t>:</a:t>
            </a:r>
            <a:endParaRPr lang="ru-RU" altLang="ru-RU" sz="1000" dirty="0" smtClean="0"/>
          </a:p>
          <a:p>
            <a:pPr algn="ctr" eaLnBrk="1" hangingPunct="1"/>
            <a:r>
              <a:rPr lang="en-US" altLang="ru-RU" sz="1000" dirty="0" smtClean="0"/>
              <a:t>Z1=7</a:t>
            </a:r>
            <a:r>
              <a:rPr lang="ru-RU" altLang="ru-RU" sz="1000" dirty="0" smtClean="0"/>
              <a:t>, </a:t>
            </a:r>
            <a:r>
              <a:rPr lang="en-US" altLang="ru-RU" sz="1000" dirty="0" smtClean="0"/>
              <a:t>Z2=29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 rot="16200000">
            <a:off x="2729475" y="1057296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 rot="16200000">
            <a:off x="2760945" y="3229882"/>
            <a:ext cx="1152128" cy="3313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Момент</a:t>
            </a:r>
            <a:r>
              <a:rPr lang="ru-RU" sz="12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КПД</a:t>
            </a:r>
            <a:endParaRPr lang="ru-RU" sz="120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053094" y="2822640"/>
            <a:ext cx="504056" cy="118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098433" y="4941168"/>
            <a:ext cx="504056" cy="11855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SAVl\Desktop\new\опытные образцы_Страница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7963" r="35839" b="31647"/>
          <a:stretch/>
        </p:blipFill>
        <p:spPr bwMode="auto">
          <a:xfrm>
            <a:off x="335360" y="364846"/>
            <a:ext cx="379309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www.ec-gearing.ru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269634-74FC-43C8-9D6D-ECAE5E3050D4}" type="slidenum">
              <a:rPr lang="ru-RU" altLang="ru-RU">
                <a:solidFill>
                  <a:srgbClr val="898989"/>
                </a:solidFill>
              </a:rPr>
              <a:pPr eaLnBrk="1" hangingPunct="1"/>
              <a:t>5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102975" y="1117146"/>
            <a:ext cx="6336704" cy="2736304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b"/>
          <a:lstStyle>
            <a:defPPr>
              <a:defRPr lang="ru-RU"/>
            </a:defPPr>
            <a:lvl1pPr eaLnBrk="0" hangingPunct="0">
              <a:defRPr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marL="228600" indent="-228600">
              <a:buFontTx/>
              <a:buAutoNum type="arabicPeriod"/>
              <a:defRPr/>
            </a:pPr>
            <a:endParaRPr lang="ru-RU" sz="1200" b="0" i="1" dirty="0"/>
          </a:p>
          <a:p>
            <a:pPr marL="228600" indent="-228600">
              <a:buFontTx/>
              <a:buAutoNum type="arabicPeriod"/>
              <a:defRPr/>
            </a:pPr>
            <a:endParaRPr lang="ru-RU" sz="2400" b="0" i="1" dirty="0"/>
          </a:p>
          <a:p>
            <a:pPr marL="228600" indent="-228600">
              <a:buFontTx/>
              <a:buAutoNum type="arabicPeriod"/>
              <a:defRPr/>
            </a:pPr>
            <a:r>
              <a:rPr lang="ru-RU" sz="2400" b="0" i="1" dirty="0"/>
              <a:t> заменён двухступенчатый </a:t>
            </a:r>
            <a:r>
              <a:rPr lang="ru-RU" sz="2400" b="0" i="1" dirty="0" err="1"/>
              <a:t>эвольвентный</a:t>
            </a:r>
            <a:r>
              <a:rPr lang="ru-RU" sz="2400" b="0" i="1" dirty="0"/>
              <a:t> редуктор на ЭЦ-редуктор одноступенчатый.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sz="2400" b="0" i="1" dirty="0"/>
              <a:t>В эксплуатации ЭЦ-редукторы с 2011года по н. в., это в три раза </a:t>
            </a:r>
            <a:r>
              <a:rPr lang="ru-RU" sz="2400" b="0" dirty="0"/>
              <a:t>боль</a:t>
            </a:r>
            <a:r>
              <a:rPr lang="ru-RU" sz="2400" b="0" i="1" dirty="0"/>
              <a:t>ше эвольвентных редукторов.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sz="2400" b="0" i="1" dirty="0">
                <a:solidFill>
                  <a:srgbClr val="00B050"/>
                </a:solidFill>
              </a:rPr>
              <a:t>Отсутствует нагрев, шум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618733"/>
              </p:ext>
            </p:extLst>
          </p:nvPr>
        </p:nvGraphicFramePr>
        <p:xfrm>
          <a:off x="10560496" y="1268760"/>
          <a:ext cx="1195387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1" name="CorelDRAW" r:id="rId5" imgW="2812624" imgH="2030400" progId="CorelDRAW.Graphic.13">
                  <p:embed/>
                </p:oleObj>
              </mc:Choice>
              <mc:Fallback>
                <p:oleObj name="CorelDRAW" r:id="rId5" imgW="2812624" imgH="203040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0496" y="1268760"/>
                        <a:ext cx="1195387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C:\Users\SAVl\Desktop\new\опытные образцы_Страница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1" t="8105" r="7378" b="62409"/>
          <a:stretch/>
        </p:blipFill>
        <p:spPr bwMode="auto">
          <a:xfrm>
            <a:off x="7680174" y="4149080"/>
            <a:ext cx="3248569" cy="241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8" name="Picture 44" descr="http://xn----dtbhaacat8bfloi8h.xn--p1ai/sites/default/files/1231231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30300" r="23186" b="28732"/>
          <a:stretch/>
        </p:blipFill>
        <p:spPr bwMode="auto">
          <a:xfrm>
            <a:off x="10128448" y="196262"/>
            <a:ext cx="1773599" cy="9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16979"/>
      </p:ext>
    </p:extLst>
  </p:cSld>
  <p:clrMapOvr>
    <a:masterClrMapping/>
  </p:clrMapOvr>
  <p:transition spd="slow" advTm="1293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www.ec-gearing.ru</a:t>
            </a:r>
            <a:endParaRPr lang="ru-RU" dirty="0"/>
          </a:p>
        </p:txBody>
      </p:sp>
      <p:pic>
        <p:nvPicPr>
          <p:cNvPr id="11267" name="Picture 2" descr="C:\Users\SAVl\Desktop\new1\опытные образцы_Страница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9" t="5775" r="24383" b="39584"/>
          <a:stretch/>
        </p:blipFill>
        <p:spPr bwMode="auto">
          <a:xfrm>
            <a:off x="731166" y="1132606"/>
            <a:ext cx="5204307" cy="445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74E176-FA21-4825-9193-839A52EC166B}" type="slidenum">
              <a:rPr lang="ru-RU" altLang="ru-RU">
                <a:solidFill>
                  <a:srgbClr val="898989"/>
                </a:solidFill>
              </a:rPr>
              <a:pPr eaLnBrk="1" hangingPunct="1"/>
              <a:t>6</a:t>
            </a:fld>
            <a:endParaRPr lang="ru-RU" altLang="ru-RU">
              <a:solidFill>
                <a:srgbClr val="898989"/>
              </a:solidFill>
            </a:endParaRPr>
          </a:p>
        </p:txBody>
      </p:sp>
      <p:graphicFrame>
        <p:nvGraphicFramePr>
          <p:cNvPr id="1127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587992"/>
              </p:ext>
            </p:extLst>
          </p:nvPr>
        </p:nvGraphicFramePr>
        <p:xfrm>
          <a:off x="10632504" y="244015"/>
          <a:ext cx="1195387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03" name="CorelDRAW" r:id="rId4" imgW="2812624" imgH="2030400" progId="">
                  <p:embed/>
                </p:oleObj>
              </mc:Choice>
              <mc:Fallback>
                <p:oleObj name="CorelDRAW" r:id="rId4" imgW="2812624" imgH="2030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2504" y="244015"/>
                        <a:ext cx="1195387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Нижний колонтитул 3"/>
          <p:cNvSpPr txBox="1">
            <a:spLocks/>
          </p:cNvSpPr>
          <p:nvPr/>
        </p:nvSpPr>
        <p:spPr bwMode="auto">
          <a:xfrm>
            <a:off x="2349502" y="223841"/>
            <a:ext cx="684212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/>
              <a:t>г. Мыски, Кемеровская область</a:t>
            </a:r>
          </a:p>
          <a:p>
            <a:pPr algn="ctr" eaLnBrk="1" hangingPunct="1"/>
            <a:r>
              <a:rPr lang="ru-RU" altLang="ru-RU" sz="1600">
                <a:solidFill>
                  <a:srgbClr val="00B050"/>
                </a:solidFill>
              </a:rPr>
              <a:t>Ведутся мероприятия по серийному выпуску Главных ЭЦ-передач </a:t>
            </a:r>
          </a:p>
        </p:txBody>
      </p:sp>
      <p:pic>
        <p:nvPicPr>
          <p:cNvPr id="1127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2592" r="22000" b="9926"/>
          <a:stretch>
            <a:fillRect/>
          </a:stretch>
        </p:blipFill>
        <p:spPr bwMode="auto">
          <a:xfrm>
            <a:off x="6168008" y="1988840"/>
            <a:ext cx="526967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447306"/>
      </p:ext>
    </p:extLst>
  </p:cSld>
  <p:clrMapOvr>
    <a:masterClrMapping/>
  </p:clrMapOvr>
  <p:transition spd="slow" advTm="1339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www.ec-gearing.ru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E17ECB-5708-4DA2-AE82-164B110792D6}" type="slidenum">
              <a:rPr lang="ru-RU" altLang="ru-RU">
                <a:solidFill>
                  <a:srgbClr val="898989"/>
                </a:solidFill>
              </a:rPr>
              <a:pPr eaLnBrk="1" hangingPunct="1"/>
              <a:t>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10246" name="Заголовок 1"/>
          <p:cNvSpPr txBox="1">
            <a:spLocks/>
          </p:cNvSpPr>
          <p:nvPr/>
        </p:nvSpPr>
        <p:spPr bwMode="auto">
          <a:xfrm>
            <a:off x="2351585" y="0"/>
            <a:ext cx="7056784" cy="692696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b"/>
          <a:lstStyle>
            <a:defPPr>
              <a:defRPr lang="ru-RU"/>
            </a:defPPr>
            <a:lvl1pPr eaLnBrk="0" hangingPunct="0">
              <a:defRPr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dirty="0"/>
              <a:t>Применение в авиапромышленности</a:t>
            </a:r>
          </a:p>
        </p:txBody>
      </p:sp>
      <p:sp>
        <p:nvSpPr>
          <p:cNvPr id="14342" name="AutoShape 19" descr="data:image/jpeg;base64,/9j/4AAQSkZJRgABAQAAAQABAAD/2wCEAAkGBhMREBUUExQUFRUWFBUYGBgYFxgYFBgXGBQXFxYYGBcYHSYeFxkkGRQWHy8gIycpLCwsFR8xNTAqNSYrLCkBCQoKDgwOGg8PGiwkHyQvLCosLCwtLSksLCkqLCksLCwsLCw0LCksLCwpLCwsLCwsLCwsLCksLCwsLCwsKSwsLP/AABEIAMIBAwMBIgACEQEDEQH/xAAcAAABBQEBAQAAAAAAAAAAAAAAAwQFBgcBAgj/xABNEAACAAMFAwgGBAkLBAMAAAABAgADEQQFEiExBkFRBxMiUmFxgZEUQqGxwdEjMmKSFTNUcoKTstLhQ0RTg6KjwtPj8PEIFhckNHPi/8QAGgEBAAMBAQEAAAAAAAAAAAAAAAECBAUDBv/EADIRAAIBAgMFBgQHAQAAAAAAAAABAgMRBBIhEyIxUZEFQWFxobFCgcHRFBUjMlKS4cL/2gAMAwEAAhEDEQA/ANxggggAggggAggggAggggAggggAggggAggggAggggAggggAggggAggggAggggAggggAggggAggggAggggAggggAggggAggggAggggAggggAggggAjhMdhveEzDKc6URj7DEMlK7sIzL8kLrNTwNT5CGkzamQNCzdyn40jOdobe9ns5dSMdVUArUVJzyr3xRbVtbbXYIJ+Cpywoi9vCu6MEcRUnwsjsPAU4cW2bpN2yX1ZTHvIA9lYoj8urc4wWTJZAxA+lIYgHUmhA8oy+1XjOmfXnzm75jU8gaQwaQtN/mY9o5/il6FJUaceEOrZsicvA32VPC0f6UOZXLnKOtmbwnIfeBGZ3NsQ06WrtMCBhUDDiNNxNSAK0MWK7+SyQ5o06d4IgHmax5/iYXy5vQt+FVszp+rLkvLfZvWkTgOOKUR+0IfWzldkScBnWa1yg64kLoihl4rV89R5xS7FsrYrNMmKn0zCgYzcD4czkowgDM5nsiI2kvmbY7TilsRziA1NGI3ELiqF0GgGkbIQlJcfQ51WpRg7ZfU0mVy0WBt1oH9WG/ZYw7l8q1iO60j+omfAGMZflCth/nM4dzAe4Q2m7a2xv5zaPGa3zj1VCfe/Q8HiaHdF9f8N3l8plhPrTl77NP+CGFf/JN3755H50qcvvSMAXaq2n+cz/1rj4wqm0lu/Kp/jNf4mLbCXM8/wATSfCL6/4b4nKNdp/nckd5K/tAQsu3t3H+e2X9cnzjBV2gt+61TT3vX3wHaG3b5gf85Jbe9TDYvmidvT/i/Q39dsrCdLZZT/XS/wB6Hd333Z7QSJM6VNK0xc26uRWtK4SaaHyj5wN/TDlMs9ncdtmlV81AMT2y/KKthxCVJkJjILDC4rQUGeIkAcO2IdGa5DbUmu+/ib/BGQ2nlrZk+jEpHG8hnXyDKR5nWNC2V2tkW+WWlN0loHU5FSRrTqnOh7Iq4SXFEqcXwZOQQQRUsEEEEAEEEMrZe8qU6pMmKrP9UE5nOlewVIFTlnEN2JSb0Q9gjgMdiSAggggAgggrABBBHGYCAOxE7Sz8NnYdYqvmc/ZWJBrWg1dR4iK3tVbVbAqmv1iaabgPjHhXnlps04am5VY+Zmu3lpylJxxOfAUX21iu3dbpMtH5wjEwYDokkdEgZ0yh7tnaMVqYdRVXx+sffFcmRz4QUo2Z9DKo4PQaKsezIxMiVpiZR5nPLflCyS6mkOrlkc5bZKfb9xpGpysmzLlvbxNXE5goEuUyKAAKiWvRGQ1OL2Q2tE9l6T0UDNmeZQAfd0jt+yw0ySuYDT1Q06mCYzUGnqaxTbbfsqXhfmariB+v0itD9nI5g+EZoYeVXXuFXFwoaO9/IkuZlzJpb0myHEW6IarkEaCrAFq76RRdoL2nLNKNzfQJCjCKULGuZOeYMahIuSSzs7S1LB5iqxz6OHCAAchTD7Y7sxOlpPtCTCgD82y4wupVSQpI1qxNBwMbaLkp2b7jm4iMXScoxtvW9DGTfEw9T7qwfhucBk6juVPlG17U2aQ1mGEy2ZZin6oBINQd2eRHlFf9CTAOgmnUX5RtWqOXaxmL37NIzmfsgeWGE/ww59f9n92L3brMmfQT7o+UN7Jd6uCaJr1F+UemR2vc875pZUrlNFvbrj2fux5N7OpyYeyNgujkka1SFmiZJUMWoGk1yViK1BGtDFS2i2UFltLyDzTlMNSq0BLKGp2EYqRMVmdlIiW5xj7FNN+TOI8qe4wvJvZ6fVQ+Ir7YkJt0yq0wDLvi5bMcivptnSeJstFfFkVcsMLFeIG6LShKCu5FYyjN6R9igC9RXNAO4iNG5HRaJltEyQF5pRhnYnpWW1R0QAcRVlB99Kw9vXkNlWWQ00z2fCUGEIVBxTFTUzN2KvhEndezrXbekuQJzKs5Fo8tFUnpFSpVg4piWWPGPNzbXE9oU0pXsa0I7ENMuhlq3pdpAFSelKIA1OsoxWuTHlBa8jOR0I5sKyuWUsyOThDhVUYxTUADs3nxse1y/QRysEQSdiqbZhMcuoFcLiu/CSuVeFRFrip7YOOdlimiE1puJ/8AyYz4l2pM2YFfrx+fsd2e2ql80UdiTKYy8VPrBQKZnUjQ90SD7VyhuY+EZNdd9T5hKy1lBQx6TBiTiJbSuWsTdpLpIZ3mdJUY9FVC13ZUMYVi6iWXQ60+z6TlmfeXh9r13IfE0hB9rWOiDxjPbqE+bLDTJ8wYqUCBVoKcaVhxfq81ZnIZ8VAAS7VqTSuRpXWKvFVHwZK7PpJ2aLm2083sHh/CGk3aeZ/SAeIEVK67kRkBm4nJFas7+6sLbQ4ZdlfCqioVBkN5p7hFNvOXCR6rCUou2VE1O2pPrWhR+kPnCH4axCvOMw1BCkinGtCIi7lupElAYFrlXIVrSHd7z+bkOeCEDvOQ98ee0lLvZ67GEXZJCI2qkn6sx2/NVz7hD+z2jnFDdKh6wIbyMRGz1mwyV7RD+9LTzcmY/VRj40y9sUzZi7gouxm97WrnJ0x+tMY+FaD3RHO0KTWp5fxjxMUIMT/ZIXiCT8jHUpwvojm4itGnqz1ImgVYkCgJziR2AUPeEvWq1Jr7D7TFVts8+tlrluzNd0WnkjUNbXbqy/f/AMRetTyU2zJRxTq1Yxtpr7M0S+Jn0srsM9vFbNMp+1GW31OJCqQFPSA9YUotDGp2yVjtMsbubtNaCtKiXL/xGKPa9hbWbTK52ZJoSzALj+pKoz5FRUkYQM98ThXuX8zxx6zVbLwL/YB0AeLO3961Irk2bzNqRwM1wtrTOXNYHzDDyiyWSYOaWpAOHNa51NTSneYrm0Unp1342HAdNVdf7WXjCLUa0PHQ9EnLD1Vy16Mlb52yW1STL5or0g1ecxZgndhG4keMQsu0BlpWIaddM8VwTD3PLDe0YTHJdjtUoAiXJmZ0JDsjd/SFOzfHTypI4mZtjq3yuiYRu/JCe33CHgmO5AazzUy3hXTL7SE08YjrRYyC1ARlU7iPCLLeWUJ7OWaxp9s2/lXfJl2eXLM6ZLlIGIYCWGK1IxCuI1JyHHWM3vi/jaZ7z5iorPSoQELkAAcySTQCphvIlinh4QwtVimMao36JXEPMEH3xaEIxKVKkmJg1LE76xuPJLMrdwHVnTR7Q3+KMKeTPUDFJrxKmvsaLVsbtAEdZM6babOjuTiWa0kJ0c2KYGV/qgV7YvWtOOh50G4S1Nk22/8AgTz1UDfdZW+EV/lNkMps1oTWXMZa/nDEn9tBDazbTyp13WmVNtSTWbn0klsKznl4aIXRQKNiruFRQ5ViS2tvKRaLvdVnSy4RXC4hixLQ0prXWMLTWh0IyTs0WC22kTLG7ro0hmXxlkj3xiXIdapqWmZzfNlWl2YTMWINhaYVqlKgsC2/hGr7DWoT7AEPqY5Z44dV/sMPKKnyZ8nLXfb7QJk7neblycIVcIOMzMJap1UIdN7dkVT0JqRtI1OCO0ggAMZ9ttbKPPYepLwj7vzeNBMZDtpbqypjf0k32YsXuURjxb3UubOn2bG9RvkiM2VkdCvEk/D4RJbTufRior0mVfbX4R52fkYZS9w+fxhDaU45kiXuqWPcMvnHHi+Mj6KSvJIk7tlhZYXgP4RHbUmolS+tMB8FHzMS9ns6qBQDyziFvLp21F3IlfE1/hE/tRWO9MmbMtAO6Ijadq81L6z18AP4xNIIgrccdtUdRB5tn8YjhER1kTNmSgHdEZtVM+iVOvMA8s4l5cQN7vjtMpNyjEfHT3QWiJiryJaxy6IvdEZtnaMNlI67qvtqfdEwgyipbe2nOUnAO5/ZHxi9FapHnVejZVrOmJmO5QTStK9le4GGN4WoM5INUSoU9lSdamutOGUPJM3Chz35k6ClKE9mo8TEBa5/0ZPE5/7qY7tJWR8ti55qjRGz5hdiTpGicjMr6aefsD4xnyAYdK/xzr5UjTeSNFVZ7DIHDv0OQ17z7Y88U/038vc9sDH9VPwfsaOr5bs+weMRt42Z3ZJktlWZKZ8OJay2DrhdHAzoQBmMwRvh4kzMrQgqaZgjyrr4R4XOumu8AjyMchTaZ3MiaehENtcEcyp0sy53RogCzA+IkAy2G7LfQ5xIGzJOlOzyyCUBKsBxC5rmNIb2jZ+S84TXUM64MJwouHASRTCo1JNeOUPZ2SP+aff/AAi1Scb7pFOM/i5+niVO1SrKnRwkPU1oXw4aDDTCdagw3eXZeB853zhdn6Z7h7zCgbti21bSd31PbYQTe6ugxaVZeBH6U/8AehGfIs5GTEGhoS07LuqcolcR4wYzxMWVWXN9Srw8P4x/qQd3JJwUnutQTQiZPFV3VFaV10yhWZZbCcsQ/WTR8Yl8cGM8THptpN3u+p5rC00rZY/1RHhrNunH9c/xMFZG6ew7p3ziRxnifOOYoKvNfE+oeEpP4I/1IubLQAmVaaPSmcxCD31FD4x7u+1man0kxkapBHOSWDDiOjkO+H5A4DyEeTJU6qv3RFvxE7fufUo8HSvfKuhLbN7Xi7iR+NSY6V6QxKTUAimVM6eEaVcMl2mTbQ4CmcJYVQwakuWGwFmGWJsZNBkMhnnGGXyiqFKqozGgA0O+kbhsTaecsEk8FK/dYr8I0Yeo5aM5+PoxilNLw+xOwQQRrOUNbztHNyXfqox8aGntjF9qWqZMviSfcvzjVtr7XhsxG92Vf8R9i08YyS8pmO2qOqB7BX/EI5eNnvLwVzv9lU9xy5ssVhSiCImdR7dSo6KAUGueZiVs56IEQl1OXmzZgoKuaECpoK8SY5qtkOur5myzMaZRXrB07XOfcGwjw/4iWaaQpJNaAnQDQZaREbOikssfWYmJlJWIhGyZPxAXUcdomv8AaoO4RLWidhQngpPsiK2dSkqvWJPmYiT0JjGyZOE5RA2U47ZMbctFHh/wYlmegr4xE3CKhnPrMT7YrKV0TBWuTlYz3bK1YrS/2VRfZiPvi9l8ozO8HM2bMYZ4mdvAfwWNWF1lczV1aJH850SO3Lhu17Moh7Q1VIrWhOf+/nD02pDowNd1c/KGNpOff7Mo7lPhY+VxK38y7xGyOueIkDjSuYrT2e6NO5K5y81NK1pjVdKcCT7Yo+x2yb3haDLU4UUYpj0qFXQZbyTkB38I2DZ7YJLEjKkxiGpixU10qKDLujLi3u2XE34C+bNLgP7HZVSpFanWpY76+sTSPat7z74QtF1ugrUMBwBB99DDSn+844k5uD3kd6EFJXiyUxwxvK0UQ9sIU7IjrXbwxmIFNE9Y1APcKRTaOS0PSMEnqRRtAEw1IHRyqabz5wstqWrdMUJGEYlqBTMGmprn3RFz36daV6I9pMd54dU+Z/djbFWjY85O7JX0lesvmI4bSvWHmPnEJaLyloaM2E0rQvTLQH6sI/hqR/SL+sH7sSqUvEo68E9WupPm0r1h5j5wC1L1l8xENImmfjWQXYqhdmRlOBAc2OIAAQSLstbhSptRDrLdehJzWY+BDxoWI7ganLOPSOGnJX1PCeNpxdrrqvuTItA6w8xHefHEeYiES7bSXQM044g7BWEhcSy2pMzqKAEHwz0MNhesg+uo73X4iEsNKPPoTDGU58Guq+hY+d7R5iBJwOGrUrixdBzhocswOlXs0ivJeEkkAOpJNAMa1r2ZQuWXqt7IRhl4q/mWlPOt2VvKz90x1fTCmRxAEZgMAajPJwDl3RsfJhNxXenZMmj+8J+MYZaACBQUzGZpG08ktoBsRUVqs5ycsulmKHfpGmhZT6/Qw46+x111X1LvBBBG84ZU9uZmUpeLOezIAa/pRnFnsjekTJjgKCTSrLvIHHsjcqQ3ttgSchRxVW1FSNCCMwajMCMNbCbWTd+J1ML2g6EFDKZY88BTRpdaGn0iDOmWpiOumSESjPLBrU/SJv8AGM+5XHlC85kmQipKs6pJVRpVVq578TGpOeUVSRd8xxVUJHGlB5mPJ9nJq2b0Pf8AN2vh9TdrfMBlMFeUSVI/GINfGE7HgRFBmyRQD+UX5xhc+xOn1lIh/YLBK5vHMdcWMrzZqGChQcZ7CWoO4w/LovjIj84klpH1NmvG0o0plWbIqRT8anEdsdsLS1QDnZOQp+MUivgYxsXdVqqislGoa0Ggpme2pi03Zcon3RPllVWbZ6zBpVvW1/NxDwES+zo/yKrtiVrZfUvtttK4GUTZFSKZzUGveYQsE6SiBTPs4NM/pU184xK8rymT3xzGxNQCtAMhpoBDeXLLEACpJoANaxVdnRtqy8u1pK6jHQ3K8b8ky5MxufkGiEikxWYmmVAM61jOpd7qikqwqZZAJw5EilSG7zEFdl3MZoVloMRQlslDU0J3RIX3YFVWK83lhyQhqDIZkaHPSNFLCxp6XuZKvaM59yIoTGBzKZhtMPrAjdHp5wK0qDDX0J+o33T8o4bK41Vh4GNhz9OBf+TnaqTY5E7nJmAtMU/VJqoSi5gHfii1WDlJkHJrWC1csSsF8SUEY7OOGUE9YnEe4qMOfiYbSpLMaKCT2ZxlqYWM5OTbNtLGypwUVFWXgfTlgvFZ6YlIOVagghgd4puiJtcvC9OOY+MZ7yYXtOs88SZqsJbE4ajINTpAdhXdxA4xoe0Z5tQ4zwmvaQciPI+yOZiaLV4s7eDrKe9Hv9GIwyvNuiYihtYxOFZJr2t8hDO+rdaiitSgLPVRKxGipUdLUksQN2sZIYaeZJ6G6dZQi5CCt03NSKYRWleJy84V537bfc/hFfW9bQpb6GYc9QjgHKmmGm6PbX5ad0maf0H/AHI6Tw8r93UwLF01z6McXpa1D0M2SvQFOcl1atSer9WI023hPsP6r5JCz3paGNWszk9stj75cePT535If1R/y494waVvsYqlVSk2m+kj1Z7Yyq7paLOj9BcUsPLWhJJD4VFcwKdxjz+GZ+np0qn/ANk/q4fdlHqZbJ6ino1QcyAm8aVAT/dYRa8J35J/d/6ceqc1p9UZ5KlJ3/5kO7LfU8sa25WDI2ICZOJPQ3hssPRFewQyk2gClZtiy4S89OJSPSXrPBysjDIjKWRqKHROBjn4QnfkZ/V/6cHmlx90Wjkj+3T5McSbQhnJgm2Uiq6S6TO0L0ad0TRb7X9j+EV5LytANRY2B4hKHzCQr+HLX+TzfuN+5HjOm5cPdGqlXjBO9+jJW1t9XOvSG6mkb7sJZebu6yqdeZVvF+mf2ox/k92aW8nmG1l5CywoUYlRmZi1frrUrh3imZjerNZwiKqiiqoUDgAKAeQj3oU3HVmPG14ztFCsEEEaTmhHCaR2GN+TylmnsNVkzGHgjH4QB8lD/wB23zZjComTpk1u5nLU9oHdFuKy3TCMNBlllThTflFT2eOCTNcakhR5Gvv9sOLrvbDNEvB0CwUvn9fTXSlcqRD1K3OWqWQSjDQkeHHXIAacYYXLd/OT8LVKDpHieA/32xJ32KTFbLpDPLOoqM+7hvjl1thlTZg1JC17hr7TFu4ouNizK0t1wUWg4DMZbjBsfM5m3mQ9Ck1Gl1JAqGFRTPtNSd5ip2G++bmhCtVxAM2dQa7t1AfOJ23thnSZlQCGKk76UNM92sVdy2nErqbKFqgTEyqBUPuPGlIe3VsxNkzVmBpTYdM2FDpphz3xEWm3TFnELMZRrRSQK0qaeMJLf9o/ppn3osNS8TpU1gVIlAFw1QxrXj9XXKGV5XQzy2UOlSBqTuI+zwEQFu2gnDDhmsCQSaGGv/cVopnNOXYPlEJC1y8m2KuRmbs6Y/3Yqm0VrWZOVFJNJjV1pRsNNewGGAvaa5GdcxoF+AgnH/2SeGfklfhEojXvETKM6eQtOk5pwAr7qRc7BdcqUoAHidT2xXdlpALsx3CnvJ9wHjEzZJc20zDgrRaEnOgG4UAzMVbLDq0SOaImJXokNQUrRTioK/VrTdrvjRbxnc7Zwy54pYpnxA3nKKFLVkOFqGoyI0I+GeUWG7LyHooTDMOBSpIXo0oaUJOeVOMc/GR0TXkdnsqe+4fMa2awhJil51lXOlDaJRbPQBUYsTXKLVZWtFomTZaTMIly5bgc2Gars4w4iRRRgHmYziyyU52XRWymJ6tPWEXkvMlM8xcYLgKc5eGisxWgJrXpHOMGIWX9vL7HWtOSs2r30JW7NjJ85pga1UKvhFJaHLCGNavXKsRe1lwzrG0qlpEwTGZT0FDCiFgcmPCGtn2ptEkuVJJemItzRqAKUoDTTxhled9vPKF0SsssRhwLUlcPSwtnQacI9oOCpWa3rcfEz7PE7VNy3brp3icye+mI8KxH2222kGkp5Xbzhz074VeeTU01+0nxaIK+bGJzZT5MoqTixTUDHQU6JOdRvprEUKblKzNGKrKFNtX+WjH63hbq/jLL7f3oc2W8p9CZrS23gI4TuFTXKuuWmkVOz7OzmPQnSWoR/Lq2pyrSHf8A27auvZh+mnyja6MV3x6HMji6j1UJv5v7Es1524k9OzDsBOXZrCsi8LWT9JMk0+zr7TEDP2atDj8ZIFDucA9ui5wvdl3JIduetEmtAMDOSQderSlO6IlSjZ2s/JFqeIqKSzKSXNt29iyemzBT6SuW45RZ9j7iNsWazzaYaKornUipY57sjSKYlqluSJbowUeqwpnEjd18TZAbmmC4wA2YNQDUZGo36gVjJFKL3kdGq5Tg9m9eZZb82X5lkEm2c4xEw583UYZbutKCgrg4xrVk/FpmT0V11OQ17Y+fLxvadNAxuKpiIIwpqCM8CZimVM98fQF3EmTLLEE82lSBRScIqQDoKxvw7Tk8vDT6nDxkakYx2ju9foOYIII1nOCKRymbN3hbElrYZ4lLR1mqZjSw6sKZ4VOIUqKdsXeCAPk2x3Y0lJslqYpVpdGpmMUshTQ8KiEpEvDYQcWjK9Pt85Qg+FIvu2WyDWO2TjiDraps2ehAIKkviZDnQ0qNIpDXTM5xVrSTzmMjuNacd0DzYhtG9KdkyYOz60KXNLxWX+tqe3MRG7QWrFh7S7eZyyiX2MIaS67wxp4gEe6HcEr6jewSF9BmE1xMjtWvrKxA8cof29y0sUHS6Dd5MsEg+UR9rsU1MUlR0HbXgC1TSDaOb9Gw3GaAOFEWnwgxxGM+7HeaXAXCftKN1NCaw0/AM/qD76fvR5F9TB1fKOi+pnBfL+MCdT01yz615pjluod3YYRNzzx/JTPumHy2+bzfO4FwY8Fc6YguIjXgYT/ChoTgX71D5RIuxCyypks5o471OR46d/nClpX6aYeCE/2QPjCq39T1W+9/CGk604mdgCAUAz71HwgNSX2dX6CYeJ8dBDiz3geeZFB5pKBnFcQoTRssgamngIS2Xastx9qvupEhKsWU4B1QtMU4qErXGCRlocUQiJCvpTOVZmqWZ8WQFDmpFAOKg1+1Fn2ctINnz9WYw9xig3fbOdnU1+lZvvTC3wrFm2cv1JAmY3w1YFTQaioIzFAaUjHjoOVPQ6PZlTZ19eT8CTsskmaKAkB8yASAA2dabok7fblUaxXrw5QFpQTCe9iR5RUbz2qaYej25n4COesHOq02rI7s+0KdJcU34allvu2uZTGSemMxpXUVoDrlWKyLbbTq0wfoj5RNXHd9heWGtV780xAPNpImuynPJmKgVGWlYZWyRZRaWly7wZpQlYknPIZVabX8WygFlWlenQ57qR06dDIstkzi18ZtZZryXkxK7LTajNXnWYIKliaUyBoPOkPjY5P0tCw576+YPrh+jll0gPCIW9r0s+BRZxaQ9as015ZFNyqqIPMnwiJNufrN5xZ0ne6dvIqsTDLlknLzLld0qVIrzdelStTwrTQdsO/wkOzzig+mv1m84PTH6zeZijw2Z3bPaPaCgssY2RfTeQ4r7YZTpEl3djWrrhahoKZaZZfVimm0t1m8zHPSG6x8zExw+Xgys8cqitKNy0WmSJcsizVVmZanFnQVOROmcRxFs67/AKwfOIyTNJIBYgEgVqTSppWg1jcZ/wD09B5oKWppckIlRRpkxmp0jnhCAnQZ0j1UGjNOupcE14J6Gd3DLmsvNsWebMcIi1LNmABTUan2R9VWaVgRV6qgeQpFb2Q5OrHdorJUtNIoZsw4ppG8A6KOxQPGLRCMMrb5latbPGMeQQQQR6HgEI2u1CWpZtBC0NrwsQmoVMAZPyiXrzwWZ/RNUdxyMZ7ed5qwIQDERQkbgdY12+NjHzpmDFFvHkyBJNZiV6untEQVaZlV62jHMNNFGEeESWyN4c3NKk5OBTvGnsqItEzksUaPM8QPlCQ5MipBV3qDXQRJNu4eXpeEpRiAq+eEE5AkagRR79nZqg9WpP5x1i4T9jp4+qQTxIziImcndpJJJBJ7DBIixUIBFqbk7tHZ5GBdgp4NeHZAks937MiZcnM0pOLekLu6f1Qh75Yp3kRmk4UNCKEVBqKEHtG4xdTc9u3TGiNtuylqmMWfpMdSdT3nfEkFWj0kylRxFPbX4RMvspPHqwi2zk0aj3xBYcbL2rC5XrDLvEWK87I7yzgNMSkZgaGmIVOhqBnrFWlXfNlsGHq+6LPIvzCufkc4h+BVkddV3GQrTGp0QadrEU8gIY3megqntPaIf268jNIHqiIK22sM3s8IlFSQ2R2Z9OtayC/NqVdmemLCFWulRXOg13xoMvkMkHW3t4SF/wAyKPsteZspZ6dJgB3KM6eJ90WdNuiOMW0LXJhOQezb7fM/Ur/mQuvIJZPy6b+qT96IhNvqesYWTlB+0YWJuS8vkBsW+2Tz+gg+cLp/0/WD8qtP90P8MQw5Qx14Xl8oY64MLC4z5QuRuz2GwPaLNMnTGlsmMOUI5tjhJGFRmGKnurGRMI3B9vUZSrsrKwKsCcipFCD2UjIL8uxZUw4GDSyThIIJA4HtERYXIyCOx6lyyTQCp4DWIJLDyd3ObVedmlDQzlZsqgJLONiR3KRnxj6+EfPHJThu8tNdQZ0xQo34EqCQO0kCvdG33LfwnCJsQncmYIIIgkIIIIAIIIIA5SE5lmVtQIVggBi9zSj6ohM3DK6oiSggCHmbOSzuEeBs0nCJuCAII7MpwEeH2XQjQRYIIArH/aiDdHh9k04Rao5SAKZO2NQ7oZTth1O6NApBhEAZjO2DHViMtXJnLfWWPaPdGwGWOEeTIHAQBiM7kolH1WHcTDQ8kMrqt5mN49GXgI8+iLwgRYwc8k6cH844eSZPt+cbx6EvAQegpwECTB//ABMnB/Mx0clKcG843f0JOAg9BTgIkixg45KV4N7YP/FK8DG8ehJwEd9DXgIXFjBzyWr1WgHJavUbyjePQ14CO+irwELixhkrkpT+jPlEhZOSda1wU8KRsokLwEegg4RFxYze7+TVFI1i6XRciyQKRK0jsCQggggAggggAggggAggggAggggAggggAggggAggggAggggAggggAggggAggggAggggAggggAggggAggggAggggAggggAggggAggggAggggAggggAggggAggggAggggAggggAggggAggggAggggAggggAggggAggggAggggAggggAggggAggggD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3" name="AutoShape 21" descr="data:image/jpeg;base64,/9j/4AAQSkZJRgABAQAAAQABAAD/2wCEAAkGBhMREBUUExQUFRUWFBUYGBgYFxgYFBgXGBQXFxYYGBcYHSYeFxkkGRQWHy8gIycpLCwsFR8xNTAqNSYrLCkBCQoKDgwOGg8PGiwkHyQvLCosLCwtLSksLCkqLCksLCwsLCw0LCksLCwpLCwsLCwsLCwsLCksLCwsLCwsKSwsLP/AABEIAMIBAwMBIgACEQEDEQH/xAAcAAABBQEBAQAAAAAAAAAAAAAAAwQFBgcBAgj/xABNEAACAAMFAwgGBAkLBAMAAAABAgADEQQFEiExBkFRBxMiUmFxgZEUQqGxwdEjMmKSFTNUcoKTstLhQ0RTg6KjwtPj8PEIFhckNHPi/8QAGgEBAAMBAQEAAAAAAAAAAAAAAAECBAUDBv/EADIRAAIBAgMFBgQHAQAAAAAAAAABAgMRBBIhEyIxUZEFQWFxobFCgcHRFBUjMlKS4cL/2gAMAwEAAhEDEQA/ANxggggAggggAggggAggggAggggAggggAggggAggggAggggAggggAggggAggggAggggAggggAggggAggggAggggAggggAggggAggggAggggAggggAjhMdhveEzDKc6URj7DEMlK7sIzL8kLrNTwNT5CGkzamQNCzdyn40jOdobe9ns5dSMdVUArUVJzyr3xRbVtbbXYIJ+Cpywoi9vCu6MEcRUnwsjsPAU4cW2bpN2yX1ZTHvIA9lYoj8urc4wWTJZAxA+lIYgHUmhA8oy+1XjOmfXnzm75jU8gaQwaQtN/mY9o5/il6FJUaceEOrZsicvA32VPC0f6UOZXLnKOtmbwnIfeBGZ3NsQ06WrtMCBhUDDiNNxNSAK0MWK7+SyQ5o06d4IgHmax5/iYXy5vQt+FVszp+rLkvLfZvWkTgOOKUR+0IfWzldkScBnWa1yg64kLoihl4rV89R5xS7FsrYrNMmKn0zCgYzcD4czkowgDM5nsiI2kvmbY7TilsRziA1NGI3ELiqF0GgGkbIQlJcfQ51WpRg7ZfU0mVy0WBt1oH9WG/ZYw7l8q1iO60j+omfAGMZflCth/nM4dzAe4Q2m7a2xv5zaPGa3zj1VCfe/Q8HiaHdF9f8N3l8plhPrTl77NP+CGFf/JN3755H50qcvvSMAXaq2n+cz/1rj4wqm0lu/Kp/jNf4mLbCXM8/wATSfCL6/4b4nKNdp/nckd5K/tAQsu3t3H+e2X9cnzjBV2gt+61TT3vX3wHaG3b5gf85Jbe9TDYvmidvT/i/Q39dsrCdLZZT/XS/wB6Hd333Z7QSJM6VNK0xc26uRWtK4SaaHyj5wN/TDlMs9ncdtmlV81AMT2y/KKthxCVJkJjILDC4rQUGeIkAcO2IdGa5DbUmu+/ib/BGQ2nlrZk+jEpHG8hnXyDKR5nWNC2V2tkW+WWlN0loHU5FSRrTqnOh7Iq4SXFEqcXwZOQQQRUsEEEEAEEEMrZe8qU6pMmKrP9UE5nOlewVIFTlnEN2JSb0Q9gjgMdiSAggggAgggrABBBHGYCAOxE7Sz8NnYdYqvmc/ZWJBrWg1dR4iK3tVbVbAqmv1iaabgPjHhXnlps04am5VY+Zmu3lpylJxxOfAUX21iu3dbpMtH5wjEwYDokkdEgZ0yh7tnaMVqYdRVXx+sffFcmRz4QUo2Z9DKo4PQaKsezIxMiVpiZR5nPLflCyS6mkOrlkc5bZKfb9xpGpysmzLlvbxNXE5goEuUyKAAKiWvRGQ1OL2Q2tE9l6T0UDNmeZQAfd0jt+yw0ySuYDT1Q06mCYzUGnqaxTbbfsqXhfmariB+v0itD9nI5g+EZoYeVXXuFXFwoaO9/IkuZlzJpb0myHEW6IarkEaCrAFq76RRdoL2nLNKNzfQJCjCKULGuZOeYMahIuSSzs7S1LB5iqxz6OHCAAchTD7Y7sxOlpPtCTCgD82y4wupVSQpI1qxNBwMbaLkp2b7jm4iMXScoxtvW9DGTfEw9T7qwfhucBk6juVPlG17U2aQ1mGEy2ZZin6oBINQd2eRHlFf9CTAOgmnUX5RtWqOXaxmL37NIzmfsgeWGE/ww59f9n92L3brMmfQT7o+UN7Jd6uCaJr1F+UemR2vc875pZUrlNFvbrj2fux5N7OpyYeyNgujkka1SFmiZJUMWoGk1yViK1BGtDFS2i2UFltLyDzTlMNSq0BLKGp2EYqRMVmdlIiW5xj7FNN+TOI8qe4wvJvZ6fVQ+Ir7YkJt0yq0wDLvi5bMcivptnSeJstFfFkVcsMLFeIG6LShKCu5FYyjN6R9igC9RXNAO4iNG5HRaJltEyQF5pRhnYnpWW1R0QAcRVlB99Kw9vXkNlWWQ00z2fCUGEIVBxTFTUzN2KvhEndezrXbekuQJzKs5Fo8tFUnpFSpVg4piWWPGPNzbXE9oU0pXsa0I7ENMuhlq3pdpAFSelKIA1OsoxWuTHlBa8jOR0I5sKyuWUsyOThDhVUYxTUADs3nxse1y/QRysEQSdiqbZhMcuoFcLiu/CSuVeFRFrip7YOOdlimiE1puJ/8AyYz4l2pM2YFfrx+fsd2e2ql80UdiTKYy8VPrBQKZnUjQ90SD7VyhuY+EZNdd9T5hKy1lBQx6TBiTiJbSuWsTdpLpIZ3mdJUY9FVC13ZUMYVi6iWXQ60+z6TlmfeXh9r13IfE0hB9rWOiDxjPbqE+bLDTJ8wYqUCBVoKcaVhxfq81ZnIZ8VAAS7VqTSuRpXWKvFVHwZK7PpJ2aLm2083sHh/CGk3aeZ/SAeIEVK67kRkBm4nJFas7+6sLbQ4ZdlfCqioVBkN5p7hFNvOXCR6rCUou2VE1O2pPrWhR+kPnCH4axCvOMw1BCkinGtCIi7lupElAYFrlXIVrSHd7z+bkOeCEDvOQ98ee0lLvZ67GEXZJCI2qkn6sx2/NVz7hD+z2jnFDdKh6wIbyMRGz1mwyV7RD+9LTzcmY/VRj40y9sUzZi7gouxm97WrnJ0x+tMY+FaD3RHO0KTWp5fxjxMUIMT/ZIXiCT8jHUpwvojm4itGnqz1ImgVYkCgJziR2AUPeEvWq1Jr7D7TFVts8+tlrluzNd0WnkjUNbXbqy/f/AMRetTyU2zJRxTq1Yxtpr7M0S+Jn0srsM9vFbNMp+1GW31OJCqQFPSA9YUotDGp2yVjtMsbubtNaCtKiXL/xGKPa9hbWbTK52ZJoSzALj+pKoz5FRUkYQM98ThXuX8zxx6zVbLwL/YB0AeLO3961Irk2bzNqRwM1wtrTOXNYHzDDyiyWSYOaWpAOHNa51NTSneYrm0Unp1342HAdNVdf7WXjCLUa0PHQ9EnLD1Vy16Mlb52yW1STL5or0g1ecxZgndhG4keMQsu0BlpWIaddM8VwTD3PLDe0YTHJdjtUoAiXJmZ0JDsjd/SFOzfHTypI4mZtjq3yuiYRu/JCe33CHgmO5AazzUy3hXTL7SE08YjrRYyC1ARlU7iPCLLeWUJ7OWaxp9s2/lXfJl2eXLM6ZLlIGIYCWGK1IxCuI1JyHHWM3vi/jaZ7z5iorPSoQELkAAcySTQCphvIlinh4QwtVimMao36JXEPMEH3xaEIxKVKkmJg1LE76xuPJLMrdwHVnTR7Q3+KMKeTPUDFJrxKmvsaLVsbtAEdZM6babOjuTiWa0kJ0c2KYGV/qgV7YvWtOOh50G4S1Nk22/8AgTz1UDfdZW+EV/lNkMps1oTWXMZa/nDEn9tBDazbTyp13WmVNtSTWbn0klsKznl4aIXRQKNiruFRQ5ViS2tvKRaLvdVnSy4RXC4hixLQ0prXWMLTWh0IyTs0WC22kTLG7ro0hmXxlkj3xiXIdapqWmZzfNlWl2YTMWINhaYVqlKgsC2/hGr7DWoT7AEPqY5Z44dV/sMPKKnyZ8nLXfb7QJk7neblycIVcIOMzMJap1UIdN7dkVT0JqRtI1OCO0ggAMZ9ttbKPPYepLwj7vzeNBMZDtpbqypjf0k32YsXuURjxb3UubOn2bG9RvkiM2VkdCvEk/D4RJbTufRior0mVfbX4R52fkYZS9w+fxhDaU45kiXuqWPcMvnHHi+Mj6KSvJIk7tlhZYXgP4RHbUmolS+tMB8FHzMS9ns6qBQDyziFvLp21F3IlfE1/hE/tRWO9MmbMtAO6Ijadq81L6z18AP4xNIIgrccdtUdRB5tn8YjhER1kTNmSgHdEZtVM+iVOvMA8s4l5cQN7vjtMpNyjEfHT3QWiJiryJaxy6IvdEZtnaMNlI67qvtqfdEwgyipbe2nOUnAO5/ZHxi9FapHnVejZVrOmJmO5QTStK9le4GGN4WoM5INUSoU9lSdamutOGUPJM3Chz35k6ClKE9mo8TEBa5/0ZPE5/7qY7tJWR8ti55qjRGz5hdiTpGicjMr6aefsD4xnyAYdK/xzr5UjTeSNFVZ7DIHDv0OQ17z7Y88U/038vc9sDH9VPwfsaOr5bs+weMRt42Z3ZJktlWZKZ8OJay2DrhdHAzoQBmMwRvh4kzMrQgqaZgjyrr4R4XOumu8AjyMchTaZ3MiaehENtcEcyp0sy53RogCzA+IkAy2G7LfQ5xIGzJOlOzyyCUBKsBxC5rmNIb2jZ+S84TXUM64MJwouHASRTCo1JNeOUPZ2SP+aff/AAi1Scb7pFOM/i5+niVO1SrKnRwkPU1oXw4aDDTCdagw3eXZeB853zhdn6Z7h7zCgbti21bSd31PbYQTe6ugxaVZeBH6U/8AehGfIs5GTEGhoS07LuqcolcR4wYzxMWVWXN9Srw8P4x/qQd3JJwUnutQTQiZPFV3VFaV10yhWZZbCcsQ/WTR8Yl8cGM8THptpN3u+p5rC00rZY/1RHhrNunH9c/xMFZG6ew7p3ziRxnifOOYoKvNfE+oeEpP4I/1IubLQAmVaaPSmcxCD31FD4x7u+1man0kxkapBHOSWDDiOjkO+H5A4DyEeTJU6qv3RFvxE7fufUo8HSvfKuhLbN7Xi7iR+NSY6V6QxKTUAimVM6eEaVcMl2mTbQ4CmcJYVQwakuWGwFmGWJsZNBkMhnnGGXyiqFKqozGgA0O+kbhsTaecsEk8FK/dYr8I0Yeo5aM5+PoxilNLw+xOwQQRrOUNbztHNyXfqox8aGntjF9qWqZMviSfcvzjVtr7XhsxG92Vf8R9i08YyS8pmO2qOqB7BX/EI5eNnvLwVzv9lU9xy5ssVhSiCImdR7dSo6KAUGueZiVs56IEQl1OXmzZgoKuaECpoK8SY5qtkOur5myzMaZRXrB07XOfcGwjw/4iWaaQpJNaAnQDQZaREbOikssfWYmJlJWIhGyZPxAXUcdomv8AaoO4RLWidhQngpPsiK2dSkqvWJPmYiT0JjGyZOE5RA2U47ZMbctFHh/wYlmegr4xE3CKhnPrMT7YrKV0TBWuTlYz3bK1YrS/2VRfZiPvi9l8ozO8HM2bMYZ4mdvAfwWNWF1lczV1aJH850SO3Lhu17Moh7Q1VIrWhOf+/nD02pDowNd1c/KGNpOff7Mo7lPhY+VxK38y7xGyOueIkDjSuYrT2e6NO5K5y81NK1pjVdKcCT7Yo+x2yb3haDLU4UUYpj0qFXQZbyTkB38I2DZ7YJLEjKkxiGpixU10qKDLujLi3u2XE34C+bNLgP7HZVSpFanWpY76+sTSPat7z74QtF1ugrUMBwBB99DDSn+844k5uD3kd6EFJXiyUxwxvK0UQ9sIU7IjrXbwxmIFNE9Y1APcKRTaOS0PSMEnqRRtAEw1IHRyqabz5wstqWrdMUJGEYlqBTMGmprn3RFz36daV6I9pMd54dU+Z/djbFWjY85O7JX0lesvmI4bSvWHmPnEJaLyloaM2E0rQvTLQH6sI/hqR/SL+sH7sSqUvEo68E9WupPm0r1h5j5wC1L1l8xENImmfjWQXYqhdmRlOBAc2OIAAQSLstbhSptRDrLdehJzWY+BDxoWI7ganLOPSOGnJX1PCeNpxdrrqvuTItA6w8xHefHEeYiES7bSXQM044g7BWEhcSy2pMzqKAEHwz0MNhesg+uo73X4iEsNKPPoTDGU58Guq+hY+d7R5iBJwOGrUrixdBzhocswOlXs0ivJeEkkAOpJNAMa1r2ZQuWXqt7IRhl4q/mWlPOt2VvKz90x1fTCmRxAEZgMAajPJwDl3RsfJhNxXenZMmj+8J+MYZaACBQUzGZpG08ktoBsRUVqs5ycsulmKHfpGmhZT6/Qw46+x111X1LvBBBG84ZU9uZmUpeLOezIAa/pRnFnsjekTJjgKCTSrLvIHHsjcqQ3ttgSchRxVW1FSNCCMwajMCMNbCbWTd+J1ML2g6EFDKZY88BTRpdaGn0iDOmWpiOumSESjPLBrU/SJv8AGM+5XHlC85kmQipKs6pJVRpVVq578TGpOeUVSRd8xxVUJHGlB5mPJ9nJq2b0Pf8AN2vh9TdrfMBlMFeUSVI/GINfGE7HgRFBmyRQD+UX5xhc+xOn1lIh/YLBK5vHMdcWMrzZqGChQcZ7CWoO4w/LovjIj84klpH1NmvG0o0plWbIqRT8anEdsdsLS1QDnZOQp+MUivgYxsXdVqqislGoa0Ggpme2pi03Zcon3RPllVWbZ6zBpVvW1/NxDwES+zo/yKrtiVrZfUvtttK4GUTZFSKZzUGveYQsE6SiBTPs4NM/pU184xK8rymT3xzGxNQCtAMhpoBDeXLLEACpJoANaxVdnRtqy8u1pK6jHQ3K8b8ky5MxufkGiEikxWYmmVAM61jOpd7qikqwqZZAJw5EilSG7zEFdl3MZoVloMRQlslDU0J3RIX3YFVWK83lhyQhqDIZkaHPSNFLCxp6XuZKvaM59yIoTGBzKZhtMPrAjdHp5wK0qDDX0J+o33T8o4bK41Vh4GNhz9OBf+TnaqTY5E7nJmAtMU/VJqoSi5gHfii1WDlJkHJrWC1csSsF8SUEY7OOGUE9YnEe4qMOfiYbSpLMaKCT2ZxlqYWM5OTbNtLGypwUVFWXgfTlgvFZ6YlIOVagghgd4puiJtcvC9OOY+MZ7yYXtOs88SZqsJbE4ajINTpAdhXdxA4xoe0Z5tQ4zwmvaQciPI+yOZiaLV4s7eDrKe9Hv9GIwyvNuiYihtYxOFZJr2t8hDO+rdaiitSgLPVRKxGipUdLUksQN2sZIYaeZJ6G6dZQi5CCt03NSKYRWleJy84V537bfc/hFfW9bQpb6GYc9QjgHKmmGm6PbX5ad0maf0H/AHI6Tw8r93UwLF01z6McXpa1D0M2SvQFOcl1atSer9WI023hPsP6r5JCz3paGNWszk9stj75cePT535If1R/y494waVvsYqlVSk2m+kj1Z7Yyq7paLOj9BcUsPLWhJJD4VFcwKdxjz+GZ+np0qn/ANk/q4fdlHqZbJ6ino1QcyAm8aVAT/dYRa8J35J/d/6ceqc1p9UZ5KlJ3/5kO7LfU8sa25WDI2ICZOJPQ3hssPRFewQyk2gClZtiy4S89OJSPSXrPBysjDIjKWRqKHROBjn4QnfkZ/V/6cHmlx90Wjkj+3T5McSbQhnJgm2Uiq6S6TO0L0ad0TRb7X9j+EV5LytANRY2B4hKHzCQr+HLX+TzfuN+5HjOm5cPdGqlXjBO9+jJW1t9XOvSG6mkb7sJZebu6yqdeZVvF+mf2ox/k92aW8nmG1l5CywoUYlRmZi1frrUrh3imZjerNZwiKqiiqoUDgAKAeQj3oU3HVmPG14ztFCsEEEaTmhHCaR2GN+TylmnsNVkzGHgjH4QB8lD/wB23zZjComTpk1u5nLU9oHdFuKy3TCMNBlllThTflFT2eOCTNcakhR5Gvv9sOLrvbDNEvB0CwUvn9fTXSlcqRD1K3OWqWQSjDQkeHHXIAacYYXLd/OT8LVKDpHieA/32xJ32KTFbLpDPLOoqM+7hvjl1thlTZg1JC17hr7TFu4ouNizK0t1wUWg4DMZbjBsfM5m3mQ9Ck1Gl1JAqGFRTPtNSd5ip2G++bmhCtVxAM2dQa7t1AfOJ23thnSZlQCGKk76UNM92sVdy2nErqbKFqgTEyqBUPuPGlIe3VsxNkzVmBpTYdM2FDpphz3xEWm3TFnELMZRrRSQK0qaeMJLf9o/ppn3osNS8TpU1gVIlAFw1QxrXj9XXKGV5XQzy2UOlSBqTuI+zwEQFu2gnDDhmsCQSaGGv/cVopnNOXYPlEJC1y8m2KuRmbs6Y/3Yqm0VrWZOVFJNJjV1pRsNNewGGAvaa5GdcxoF+AgnH/2SeGfklfhEojXvETKM6eQtOk5pwAr7qRc7BdcqUoAHidT2xXdlpALsx3CnvJ9wHjEzZJc20zDgrRaEnOgG4UAzMVbLDq0SOaImJXokNQUrRTioK/VrTdrvjRbxnc7Zwy54pYpnxA3nKKFLVkOFqGoyI0I+GeUWG7LyHooTDMOBSpIXo0oaUJOeVOMc/GR0TXkdnsqe+4fMa2awhJil51lXOlDaJRbPQBUYsTXKLVZWtFomTZaTMIly5bgc2Gars4w4iRRRgHmYziyyU52XRWymJ6tPWEXkvMlM8xcYLgKc5eGisxWgJrXpHOMGIWX9vL7HWtOSs2r30JW7NjJ85pga1UKvhFJaHLCGNavXKsRe1lwzrG0qlpEwTGZT0FDCiFgcmPCGtn2ptEkuVJJemItzRqAKUoDTTxhled9vPKF0SsssRhwLUlcPSwtnQacI9oOCpWa3rcfEz7PE7VNy3brp3icye+mI8KxH2222kGkp5Xbzhz074VeeTU01+0nxaIK+bGJzZT5MoqTixTUDHQU6JOdRvprEUKblKzNGKrKFNtX+WjH63hbq/jLL7f3oc2W8p9CZrS23gI4TuFTXKuuWmkVOz7OzmPQnSWoR/Lq2pyrSHf8A27auvZh+mnyja6MV3x6HMji6j1UJv5v7Es1524k9OzDsBOXZrCsi8LWT9JMk0+zr7TEDP2atDj8ZIFDucA9ui5wvdl3JIduetEmtAMDOSQderSlO6IlSjZ2s/JFqeIqKSzKSXNt29iyemzBT6SuW45RZ9j7iNsWazzaYaKornUipY57sjSKYlqluSJbowUeqwpnEjd18TZAbmmC4wA2YNQDUZGo36gVjJFKL3kdGq5Tg9m9eZZb82X5lkEm2c4xEw583UYZbutKCgrg4xrVk/FpmT0V11OQ17Y+fLxvadNAxuKpiIIwpqCM8CZimVM98fQF3EmTLLEE82lSBRScIqQDoKxvw7Tk8vDT6nDxkakYx2ju9foOYIII1nOCKRymbN3hbElrYZ4lLR1mqZjSw6sKZ4VOIUqKdsXeCAPk2x3Y0lJslqYpVpdGpmMUshTQ8KiEpEvDYQcWjK9Pt85Qg+FIvu2WyDWO2TjiDraps2ehAIKkviZDnQ0qNIpDXTM5xVrSTzmMjuNacd0DzYhtG9KdkyYOz60KXNLxWX+tqe3MRG7QWrFh7S7eZyyiX2MIaS67wxp4gEe6HcEr6jewSF9BmE1xMjtWvrKxA8cof29y0sUHS6Dd5MsEg+UR9rsU1MUlR0HbXgC1TSDaOb9Gw3GaAOFEWnwgxxGM+7HeaXAXCftKN1NCaw0/AM/qD76fvR5F9TB1fKOi+pnBfL+MCdT01yz615pjluod3YYRNzzx/JTPumHy2+bzfO4FwY8Fc6YguIjXgYT/ChoTgX71D5RIuxCyypks5o471OR46d/nClpX6aYeCE/2QPjCq39T1W+9/CGk604mdgCAUAz71HwgNSX2dX6CYeJ8dBDiz3geeZFB5pKBnFcQoTRssgamngIS2Xastx9qvupEhKsWU4B1QtMU4qErXGCRlocUQiJCvpTOVZmqWZ8WQFDmpFAOKg1+1Fn2ctINnz9WYw9xig3fbOdnU1+lZvvTC3wrFm2cv1JAmY3w1YFTQaioIzFAaUjHjoOVPQ6PZlTZ19eT8CTsskmaKAkB8yASAA2dabok7fblUaxXrw5QFpQTCe9iR5RUbz2qaYej25n4COesHOq02rI7s+0KdJcU34allvu2uZTGSemMxpXUVoDrlWKyLbbTq0wfoj5RNXHd9heWGtV780xAPNpImuynPJmKgVGWlYZWyRZRaWly7wZpQlYknPIZVabX8WygFlWlenQ57qR06dDIstkzi18ZtZZryXkxK7LTajNXnWYIKliaUyBoPOkPjY5P0tCw576+YPrh+jll0gPCIW9r0s+BRZxaQ9as015ZFNyqqIPMnwiJNufrN5xZ0ne6dvIqsTDLlknLzLld0qVIrzdelStTwrTQdsO/wkOzzig+mv1m84PTH6zeZijw2Z3bPaPaCgssY2RfTeQ4r7YZTpEl3djWrrhahoKZaZZfVimm0t1m8zHPSG6x8zExw+Xgys8cqitKNy0WmSJcsizVVmZanFnQVOROmcRxFs67/AKwfOIyTNJIBYgEgVqTSppWg1jcZ/wD09B5oKWppckIlRRpkxmp0jnhCAnQZ0j1UGjNOupcE14J6Gd3DLmsvNsWebMcIi1LNmABTUan2R9VWaVgRV6qgeQpFb2Q5OrHdorJUtNIoZsw4ppG8A6KOxQPGLRCMMrb5latbPGMeQQQQR6HgEI2u1CWpZtBC0NrwsQmoVMAZPyiXrzwWZ/RNUdxyMZ7ed5qwIQDERQkbgdY12+NjHzpmDFFvHkyBJNZiV6untEQVaZlV62jHMNNFGEeESWyN4c3NKk5OBTvGnsqItEzksUaPM8QPlCQ5MipBV3qDXQRJNu4eXpeEpRiAq+eEE5AkagRR79nZqg9WpP5x1i4T9jp4+qQTxIziImcndpJJJBJ7DBIixUIBFqbk7tHZ5GBdgp4NeHZAks937MiZcnM0pOLekLu6f1Qh75Yp3kRmk4UNCKEVBqKEHtG4xdTc9u3TGiNtuylqmMWfpMdSdT3nfEkFWj0kylRxFPbX4RMvspPHqwi2zk0aj3xBYcbL2rC5XrDLvEWK87I7yzgNMSkZgaGmIVOhqBnrFWlXfNlsGHq+6LPIvzCufkc4h+BVkddV3GQrTGp0QadrEU8gIY3megqntPaIf268jNIHqiIK22sM3s8IlFSQ2R2Z9OtayC/NqVdmemLCFWulRXOg13xoMvkMkHW3t4SF/wAyKPsteZspZ6dJgB3KM6eJ90WdNuiOMW0LXJhOQezb7fM/Ur/mQuvIJZPy6b+qT96IhNvqesYWTlB+0YWJuS8vkBsW+2Tz+gg+cLp/0/WD8qtP90P8MQw5Qx14Xl8oY64MLC4z5QuRuz2GwPaLNMnTGlsmMOUI5tjhJGFRmGKnurGRMI3B9vUZSrsrKwKsCcipFCD2UjIL8uxZUw4GDSyThIIJA4HtERYXIyCOx6lyyTQCp4DWIJLDyd3ObVedmlDQzlZsqgJLONiR3KRnxj6+EfPHJThu8tNdQZ0xQo34EqCQO0kCvdG33LfwnCJsQncmYIIIgkIIIIAIIIIA5SE5lmVtQIVggBi9zSj6ohM3DK6oiSggCHmbOSzuEeBs0nCJuCAII7MpwEeH2XQjQRYIIArH/aiDdHh9k04Rao5SAKZO2NQ7oZTth1O6NApBhEAZjO2DHViMtXJnLfWWPaPdGwGWOEeTIHAQBiM7kolH1WHcTDQ8kMrqt5mN49GXgI8+iLwgRYwc8k6cH844eSZPt+cbx6EvAQegpwECTB//ABMnB/Mx0clKcG843f0JOAg9BTgIkixg45KV4N7YP/FK8DG8ehJwEd9DXgIXFjBzyWr1WgHJavUbyjePQ14CO+irwELixhkrkpT+jPlEhZOSda1wU8KRsokLwEegg4RFxYze7+TVFI1i6XRciyQKRK0jsCQggggAggggAggggAggggAggggAggggAggggAggggAggggAggggAggggAggggAggggAggggAggggAggggAggggAggggAggggAggggAggggAggggAggggAggggAggggAggggAggggAggggAggggAggggAggggAggggAggggAggggAggggAggggD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4344" name="Объект 2"/>
          <p:cNvGraphicFramePr>
            <a:graphicFrameLocks noChangeAspect="1"/>
          </p:cNvGraphicFramePr>
          <p:nvPr>
            <p:extLst/>
          </p:nvPr>
        </p:nvGraphicFramePr>
        <p:xfrm>
          <a:off x="10776520" y="207082"/>
          <a:ext cx="1195387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6" name="CorelDRAW" r:id="rId4" imgW="2812624" imgH="2030400" progId="">
                  <p:embed/>
                </p:oleObj>
              </mc:Choice>
              <mc:Fallback>
                <p:oleObj name="CorelDRAW" r:id="rId4" imgW="2812624" imgH="2030400" progId="">
                  <p:embed/>
                  <p:pic>
                    <p:nvPicPr>
                      <p:cNvPr id="14344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6520" y="207082"/>
                        <a:ext cx="1195387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ЭЦредукторы в вертолёте АФАЛИНА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467" y="1476509"/>
            <a:ext cx="3093443" cy="1743207"/>
          </a:xfrm>
        </p:spPr>
      </p:pic>
      <p:pic>
        <p:nvPicPr>
          <p:cNvPr id="14346" name="Picture 2" descr="D:\Общая\Технические задания\АВИАЦИЯ\Вертолеты\Беспилотник вертолет\ФОТО _ Сборка\Редуктор\ЭЦредуктор беспилотного вертолёт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0" y="4346574"/>
            <a:ext cx="31686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 bwMode="auto">
          <a:xfrm>
            <a:off x="1864990" y="3766402"/>
            <a:ext cx="8836025" cy="4197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4700"/>
              </a:spcBef>
              <a:buNone/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ЭЦ-зацепление в главном редукторе беспилотного вертолета </a:t>
            </a:r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(г. Казань), г</a:t>
            </a: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п=250кг</a:t>
            </a:r>
          </a:p>
          <a:p>
            <a:pPr marL="177800" indent="0">
              <a:spcBef>
                <a:spcPts val="4700"/>
              </a:spcBef>
              <a:buNone/>
              <a:defRPr/>
            </a:pP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2711624" y="1000108"/>
            <a:ext cx="5857916" cy="42862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4700"/>
              </a:spcBef>
              <a:buNone/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ЭЦ-зацепление в редукторах вертолета </a:t>
            </a:r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(г. Кемерово)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4035888" y="1988840"/>
            <a:ext cx="3533726" cy="9779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4700"/>
              </a:spcBef>
              <a:buNone/>
              <a:defRPr/>
            </a:pPr>
            <a:r>
              <a:rPr lang="ru-RU" sz="2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Заказчик самостоятельно освоил выпуск ЭЦ-шестерен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 bwMode="auto">
          <a:xfrm>
            <a:off x="4063805" y="4203132"/>
            <a:ext cx="3528392" cy="5769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4700"/>
              </a:spcBef>
              <a:buNone/>
              <a:defRPr/>
            </a:pPr>
            <a:r>
              <a:rPr lang="ru-RU" sz="16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Заказчик  отмечает низкие температуры </a:t>
            </a:r>
            <a:r>
              <a:rPr lang="ru-RU" sz="160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ЭЦ-редукторов</a:t>
            </a:r>
            <a:endParaRPr lang="ru-RU" sz="160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425" name="Picture 8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24923" r="31181" b="30988"/>
          <a:stretch/>
        </p:blipFill>
        <p:spPr bwMode="auto">
          <a:xfrm>
            <a:off x="7569614" y="1428736"/>
            <a:ext cx="4392488" cy="185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87" name="Picture 151" descr="http://i.mycdn.me/i?r=AzEPZsRbOZEKgBhR0XGMT1Rk9GKFWWC-RTLZ3RAYyUDhd6aKTM5SRkZCeTgDn6uOyic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b="18385"/>
          <a:stretch/>
        </p:blipFill>
        <p:spPr bwMode="auto">
          <a:xfrm>
            <a:off x="7722912" y="4491621"/>
            <a:ext cx="4206104" cy="17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88" name="Picture 15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15853" r="5923" b="13464"/>
          <a:stretch/>
        </p:blipFill>
        <p:spPr bwMode="auto">
          <a:xfrm>
            <a:off x="4091747" y="4844175"/>
            <a:ext cx="3477867" cy="155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1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8" t="27921" r="32231" b="23857"/>
          <a:stretch>
            <a:fillRect/>
          </a:stretch>
        </p:blipFill>
        <p:spPr bwMode="auto">
          <a:xfrm rot="21026951">
            <a:off x="8743207" y="1521000"/>
            <a:ext cx="2691872" cy="20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www.ec-gearing.ru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6F58D-C8B2-4579-B0E4-E2E5ACB5F8EE}" type="slidenum">
              <a:rPr lang="ru-RU" altLang="ru-RU">
                <a:solidFill>
                  <a:srgbClr val="898989"/>
                </a:solidFill>
              </a:rPr>
              <a:pPr eaLnBrk="1" hangingPunct="1"/>
              <a:t>8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11270" name="Заголовок 1"/>
          <p:cNvSpPr txBox="1">
            <a:spLocks/>
          </p:cNvSpPr>
          <p:nvPr/>
        </p:nvSpPr>
        <p:spPr bwMode="auto">
          <a:xfrm>
            <a:off x="1631504" y="188643"/>
            <a:ext cx="8803134" cy="504053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b"/>
          <a:lstStyle>
            <a:defPPr>
              <a:defRPr lang="ru-RU"/>
            </a:defPPr>
            <a:lvl1pPr eaLnBrk="0" hangingPunct="0">
              <a:defRPr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dirty="0" smtClean="0"/>
              <a:t>ЭЦ-Редукторы кругового </a:t>
            </a:r>
            <a:r>
              <a:rPr lang="ru-RU" sz="2800" dirty="0"/>
              <a:t>крана г</a:t>
            </a:r>
            <a:r>
              <a:rPr lang="en-US" sz="2800" dirty="0"/>
              <a:t>/</a:t>
            </a:r>
            <a:r>
              <a:rPr lang="ru-RU" sz="2800" dirty="0"/>
              <a:t>п </a:t>
            </a:r>
            <a:r>
              <a:rPr lang="ru-RU" sz="2800" dirty="0" smtClean="0"/>
              <a:t>10т для  </a:t>
            </a:r>
            <a:r>
              <a:rPr lang="ru-RU" sz="2800" dirty="0" err="1" smtClean="0"/>
              <a:t>Росатома</a:t>
            </a:r>
            <a:endParaRPr lang="ru-RU" sz="1800" b="0" i="1" dirty="0"/>
          </a:p>
        </p:txBody>
      </p:sp>
      <p:graphicFrame>
        <p:nvGraphicFramePr>
          <p:cNvPr id="17414" name="Объект 1"/>
          <p:cNvGraphicFramePr>
            <a:graphicFrameLocks noChangeAspect="1"/>
          </p:cNvGraphicFramePr>
          <p:nvPr>
            <p:extLst/>
          </p:nvPr>
        </p:nvGraphicFramePr>
        <p:xfrm>
          <a:off x="10668000" y="240668"/>
          <a:ext cx="1195387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0" name="CorelDRAW" r:id="rId4" imgW="2812624" imgH="2030400" progId="CorelDRAW.Graphic.13">
                  <p:embed/>
                </p:oleObj>
              </mc:Choice>
              <mc:Fallback>
                <p:oleObj name="CorelDRAW" r:id="rId4" imgW="2812624" imgH="2030400" progId="CorelDRAW.Graphic.13">
                  <p:embed/>
                  <p:pic>
                    <p:nvPicPr>
                      <p:cNvPr id="1741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0" y="240668"/>
                        <a:ext cx="1195387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3898061" y="852939"/>
            <a:ext cx="4697826" cy="184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ctr" eaLnBrk="0" hangingPunct="0">
              <a:defRPr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 b="0" dirty="0">
                <a:solidFill>
                  <a:srgbClr val="0070C0"/>
                </a:solidFill>
              </a:rPr>
              <a:t>Заказчик-изготовитель ЭЦ-редуктора</a:t>
            </a:r>
          </a:p>
          <a:p>
            <a:pPr>
              <a:defRPr/>
            </a:pPr>
            <a:r>
              <a:rPr lang="ru-RU" b="0" dirty="0">
                <a:solidFill>
                  <a:srgbClr val="0070C0"/>
                </a:solidFill>
              </a:rPr>
              <a:t> АО </a:t>
            </a:r>
            <a:r>
              <a:rPr lang="en-US" b="0" dirty="0" smtClean="0">
                <a:solidFill>
                  <a:srgbClr val="0070C0"/>
                </a:solidFill>
              </a:rPr>
              <a:t>“</a:t>
            </a:r>
            <a:r>
              <a:rPr lang="ru-RU" b="0" dirty="0" smtClean="0">
                <a:solidFill>
                  <a:srgbClr val="0070C0"/>
                </a:solidFill>
              </a:rPr>
              <a:t>Тяжмаш</a:t>
            </a:r>
            <a:r>
              <a:rPr lang="en-US" b="0" dirty="0" smtClean="0">
                <a:solidFill>
                  <a:srgbClr val="0070C0"/>
                </a:solidFill>
              </a:rPr>
              <a:t>”</a:t>
            </a:r>
            <a:r>
              <a:rPr lang="ru-RU" b="0" dirty="0" smtClean="0">
                <a:solidFill>
                  <a:srgbClr val="0070C0"/>
                </a:solidFill>
              </a:rPr>
              <a:t>.</a:t>
            </a:r>
            <a:endParaRPr lang="ru-RU" b="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800" b="0" dirty="0">
                <a:solidFill>
                  <a:srgbClr val="00B050"/>
                </a:solidFill>
              </a:rPr>
              <a:t>Проводятся полномасштабные испытания и мероприятия к серийному выпуску</a:t>
            </a:r>
          </a:p>
          <a:p>
            <a:pPr>
              <a:defRPr/>
            </a:pPr>
            <a:r>
              <a:rPr lang="ru-RU" sz="1200" b="0" dirty="0">
                <a:solidFill>
                  <a:srgbClr val="92D050"/>
                </a:solidFill>
              </a:rPr>
              <a:t>Испытания показали бесшумность, отсутствие вибрации,</a:t>
            </a:r>
          </a:p>
          <a:p>
            <a:pPr>
              <a:defRPr/>
            </a:pPr>
            <a:r>
              <a:rPr lang="ru-RU" sz="1200" b="0" dirty="0">
                <a:solidFill>
                  <a:srgbClr val="92D050"/>
                </a:solidFill>
              </a:rPr>
              <a:t> отсутствие  нагрева.</a:t>
            </a:r>
          </a:p>
          <a:p>
            <a:pPr>
              <a:defRPr/>
            </a:pPr>
            <a:r>
              <a:rPr lang="ru-RU" sz="1200" b="0" dirty="0">
                <a:solidFill>
                  <a:srgbClr val="92D050"/>
                </a:solidFill>
              </a:rPr>
              <a:t>Разработана документация на 7 типов ЭЦ-редукторов.</a:t>
            </a:r>
          </a:p>
        </p:txBody>
      </p:sp>
      <p:pic>
        <p:nvPicPr>
          <p:cNvPr id="17420" name="Picture 15" descr="D:\Общая\Технические задания\Таль ТЯЖМАШ\подъём\фото изготовление\IMAG14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742433"/>
            <a:ext cx="157956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t="19232" r="4831" b="31631"/>
          <a:stretch>
            <a:fillRect/>
          </a:stretch>
        </p:blipFill>
        <p:spPr bwMode="auto">
          <a:xfrm>
            <a:off x="2514650" y="3731106"/>
            <a:ext cx="1909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9" t="16527" r="26129" b="10480"/>
          <a:stretch>
            <a:fillRect/>
          </a:stretch>
        </p:blipFill>
        <p:spPr bwMode="auto">
          <a:xfrm rot="16633542">
            <a:off x="707977" y="427373"/>
            <a:ext cx="27019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1" t="19240" r="33746" b="5641"/>
          <a:stretch>
            <a:fillRect/>
          </a:stretch>
        </p:blipFill>
        <p:spPr bwMode="auto">
          <a:xfrm>
            <a:off x="6888180" y="3665209"/>
            <a:ext cx="2276439" cy="241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3" t="23865" r="36536" b="8508"/>
          <a:stretch>
            <a:fillRect/>
          </a:stretch>
        </p:blipFill>
        <p:spPr bwMode="auto">
          <a:xfrm>
            <a:off x="9620995" y="3604741"/>
            <a:ext cx="1875605" cy="246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199" y="968841"/>
            <a:ext cx="11741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2195174"/>
            <a:ext cx="5858355" cy="440217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проведенных испытаний установлены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ЭЦЗ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Times New Roman" pitchFamily="18" charset="0"/>
              <a:buChar char="─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передаваемый момент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ЭЦ-редуктора </a:t>
            </a:r>
            <a:r>
              <a:rPr lang="ru-RU" sz="2400" b="1" dirty="0" smtClean="0">
                <a:solidFill>
                  <a:srgbClr val="156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</a:t>
            </a:r>
            <a:r>
              <a:rPr lang="ru-RU" sz="2400" b="1" dirty="0">
                <a:solidFill>
                  <a:srgbClr val="156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25</a:t>
            </a:r>
            <a:r>
              <a:rPr lang="ru-RU" sz="2400" b="1" dirty="0" smtClean="0">
                <a:solidFill>
                  <a:srgbClr val="156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just"/>
            <a:endParaRPr lang="ru-RU" sz="2400" b="1" dirty="0">
              <a:solidFill>
                <a:srgbClr val="156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Times New Roman" pitchFamily="18" charset="0"/>
              <a:buChar char="─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КПД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ЭЦ-зацепления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dirty="0">
                <a:solidFill>
                  <a:srgbClr val="027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27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027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b="1" dirty="0">
                <a:solidFill>
                  <a:srgbClr val="027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</a:t>
            </a:r>
            <a:r>
              <a:rPr lang="ru-RU" sz="2400" dirty="0" smtClean="0">
                <a:solidFill>
                  <a:srgbClr val="027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solidFill>
                <a:srgbClr val="0278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Times New Roman" pitchFamily="18" charset="0"/>
              <a:buChar char="─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масла в ЭЦ-редукторе на </a:t>
            </a:r>
            <a:r>
              <a:rPr lang="ru-RU" sz="2400" b="1" dirty="0">
                <a:solidFill>
                  <a:srgbClr val="027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 градуса меньше</a:t>
            </a:r>
            <a:r>
              <a:rPr lang="ru-RU" sz="2400" dirty="0">
                <a:solidFill>
                  <a:srgbClr val="027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566255"/>
              </p:ext>
            </p:extLst>
          </p:nvPr>
        </p:nvGraphicFramePr>
        <p:xfrm>
          <a:off x="10563536" y="710199"/>
          <a:ext cx="1195388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8" name="CorelDRAW" r:id="rId3" imgW="2812624" imgH="2030400" progId="CorelDRAW.Graphic.13">
                  <p:embed/>
                </p:oleObj>
              </mc:Choice>
              <mc:Fallback>
                <p:oleObj name="CorelDRAW" r:id="rId3" imgW="2812624" imgH="2030400" progId="CorelDRAW.Graphic.13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3536" y="710199"/>
                        <a:ext cx="1195388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4" t="22857" r="6429" b="58371"/>
          <a:stretch/>
        </p:blipFill>
        <p:spPr bwMode="auto">
          <a:xfrm>
            <a:off x="10563536" y="153801"/>
            <a:ext cx="1463656" cy="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\\Svv\общая\Технические задания\фото изготовление\2017\17.12.04 ФПИ\IMG_20171204_15592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23411" b="118"/>
          <a:stretch/>
        </p:blipFill>
        <p:spPr bwMode="auto">
          <a:xfrm>
            <a:off x="6362653" y="3101848"/>
            <a:ext cx="5626245" cy="34899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19815" y="507176"/>
            <a:ext cx="96490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«Экспериментальные исследования характеристик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Эксцентриково-Циклоидальной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зубчатой передачи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сравнении с другими широко применяемыми в машиностроении с целью формирования рекомендаций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ее использованию»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«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Магистраль»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71903" y="2211629"/>
            <a:ext cx="5592416" cy="646331"/>
          </a:xfrm>
          <a:prstGeom prst="rect">
            <a:avLst/>
          </a:prstGeom>
          <a:solidFill>
            <a:srgbClr val="C00000">
              <a:alpha val="14902"/>
            </a:srgbClr>
          </a:solidFill>
        </p:spPr>
        <p:txBody>
          <a:bodyPr wrap="square">
            <a:spAutoFit/>
          </a:bodyPr>
          <a:lstStyle/>
          <a:p>
            <a:r>
              <a:rPr lang="ru-RU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ВЫВОДЫ ПО ИТОГАМ сравнительных ИСПЫТАНИЙ</a:t>
            </a:r>
            <a:endParaRPr lang="ru-RU" b="1" cap="all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27811</TotalTime>
  <Words>421</Words>
  <Application>Microsoft Office PowerPoint</Application>
  <PresentationFormat>Широкоэкранный</PresentationFormat>
  <Paragraphs>103</Paragraphs>
  <Slides>12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Тема Office</vt:lpstr>
      <vt:lpstr>CorelDRAW</vt:lpstr>
      <vt:lpstr>Эксцентриково-Циклоидальное (ЭЦ) зацепление.              Патент RU № 2 416 748                                                                                          US № 8 789 437                                                                                        EA № 019 727                                                                                           EP № 2 532 926</vt:lpstr>
      <vt:lpstr>ПРЕДПОСЫЛКИ рождения ЭЦ-зацепления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КАМАЗ главные ЭЦ-передачи (гипоидные)</vt:lpstr>
      <vt:lpstr>Спасибо за внимание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</dc:title>
  <dc:creator>shibiko</dc:creator>
  <cp:lastModifiedBy>SVV</cp:lastModifiedBy>
  <cp:revision>1498</cp:revision>
  <dcterms:created xsi:type="dcterms:W3CDTF">2008-04-23T02:16:36Z</dcterms:created>
  <dcterms:modified xsi:type="dcterms:W3CDTF">2020-09-03T07:40:11Z</dcterms:modified>
</cp:coreProperties>
</file>